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ppt/charts/chart8.xml" ContentType="application/vnd.openxmlformats-officedocument.drawingml.chart+xml"/>
  <Override PartName="/ppt/theme/themeOverride10.xml" ContentType="application/vnd.openxmlformats-officedocument.themeOverride+xml"/>
  <Override PartName="/ppt/media/image62.jpg" ContentType="image/jpg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4"/>
    <p:sldMasterId id="2147483727" r:id="rId5"/>
    <p:sldMasterId id="2147483757" r:id="rId6"/>
    <p:sldMasterId id="2147483764" r:id="rId7"/>
    <p:sldMasterId id="2147483768" r:id="rId8"/>
  </p:sldMasterIdLst>
  <p:notesMasterIdLst>
    <p:notesMasterId r:id="rId29"/>
  </p:notesMasterIdLst>
  <p:sldIdLst>
    <p:sldId id="264" r:id="rId9"/>
    <p:sldId id="279" r:id="rId10"/>
    <p:sldId id="300" r:id="rId11"/>
    <p:sldId id="266" r:id="rId12"/>
    <p:sldId id="301" r:id="rId13"/>
    <p:sldId id="293" r:id="rId14"/>
    <p:sldId id="303" r:id="rId15"/>
    <p:sldId id="281" r:id="rId16"/>
    <p:sldId id="304" r:id="rId17"/>
    <p:sldId id="267" r:id="rId18"/>
    <p:sldId id="294" r:id="rId19"/>
    <p:sldId id="295" r:id="rId20"/>
    <p:sldId id="292" r:id="rId21"/>
    <p:sldId id="305" r:id="rId22"/>
    <p:sldId id="297" r:id="rId23"/>
    <p:sldId id="302" r:id="rId24"/>
    <p:sldId id="298" r:id="rId25"/>
    <p:sldId id="275" r:id="rId26"/>
    <p:sldId id="276" r:id="rId27"/>
    <p:sldId id="270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123F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CC64C7-30AC-778E-2FB4-17E5F45A41D3}" name="Sebastian Celis" initials="SC" userId="S::scelis@titularizadora.com::c6b6b37f-5828-4a50-8f66-5b6c4d8daf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C3F"/>
    <a:srgbClr val="E2AC00"/>
    <a:srgbClr val="001122"/>
    <a:srgbClr val="FFFFFF"/>
    <a:srgbClr val="006699"/>
    <a:srgbClr val="00000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50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pache2\Tesoreria\Emisi&#243;n%20Internacional\2021\Gr&#225;ficos%20NDR%20Presentation\Accionist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01_Observatorio_Econ&#243;mico\01_BASES_DE_DATOS\Nuevo\2%20Financiaci&#243;n\04%20-%20Tasas%20de%20inter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Presentacion%20corporativa\Gr&#225;fica%20Evoluci&#243;n%20saldo%20en%20mora%20e%20indicad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BVC\Hist&#243;rico%20colocaci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76737485153682"/>
          <c:y val="0.10864348966016391"/>
          <c:w val="0.45353004148979797"/>
          <c:h val="0.773484268247132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8-416C-9AE5-B3E5E27A1ED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8-416C-9AE5-B3E5E27A1ED2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B8-416C-9AE5-B3E5E27A1ED2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B8-416C-9AE5-B3E5E27A1ED2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B8-416C-9AE5-B3E5E27A1E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26,98%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FB8-416C-9AE5-B3E5E27A1E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26,85%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FB8-416C-9AE5-B3E5E27A1E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26,85%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FB8-416C-9AE5-B3E5E27A1ED2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12,65%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FB8-416C-9AE5-B3E5E27A1ED2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/>
                      <a:t>6,35%</a:t>
                    </a:r>
                    <a:endParaRPr lang="en-US" sz="110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FB8-416C-9AE5-B3E5E27A1E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Hoja1!$B$3:$B$8</c:f>
              <c:strCache>
                <c:ptCount val="6"/>
                <c:pt idx="0">
                  <c:v>Bancolombia</c:v>
                </c:pt>
                <c:pt idx="1">
                  <c:v>Banco Caja Social</c:v>
                </c:pt>
                <c:pt idx="2">
                  <c:v>Davivienda</c:v>
                </c:pt>
                <c:pt idx="3">
                  <c:v>AV Villas</c:v>
                </c:pt>
                <c:pt idx="4">
                  <c:v>Banco Colpatria</c:v>
                </c:pt>
                <c:pt idx="5">
                  <c:v>Otros</c:v>
                </c:pt>
              </c:strCache>
            </c:strRef>
          </c:cat>
          <c:val>
            <c:numRef>
              <c:f>Hoja1!$D$3:$D$7</c:f>
              <c:numCache>
                <c:formatCode>0.00%</c:formatCode>
                <c:ptCount val="5"/>
                <c:pt idx="0">
                  <c:v>0.26979999999999998</c:v>
                </c:pt>
                <c:pt idx="1">
                  <c:v>0.26980000000000004</c:v>
                </c:pt>
                <c:pt idx="2">
                  <c:v>0.26980000000000004</c:v>
                </c:pt>
                <c:pt idx="3">
                  <c:v>0.127</c:v>
                </c:pt>
                <c:pt idx="4">
                  <c:v>6.3500000000000001E-2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B8-416C-9AE5-B3E5E27A1E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AE65-44C6-BBA1-881FA3F0F99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E65-44C6-BBA1-881FA3F0F99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E65-44C6-BBA1-881FA3F0F994}"/>
              </c:ext>
            </c:extLst>
          </c:dPt>
          <c:dPt>
            <c:idx val="3"/>
            <c:bubble3D val="0"/>
            <c:spPr>
              <a:solidFill>
                <a:srgbClr val="6F2C3F"/>
              </a:solidFill>
            </c:spPr>
            <c:extLst>
              <c:ext xmlns:c16="http://schemas.microsoft.com/office/drawing/2014/chart" uri="{C3380CC4-5D6E-409C-BE32-E72D297353CC}">
                <c16:uniqueId val="{00000007-AE65-44C6-BBA1-881FA3F0F99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E65-44C6-BBA1-881FA3F0F994}"/>
              </c:ext>
            </c:extLst>
          </c:dPt>
          <c:dLbls>
            <c:dLbl>
              <c:idx val="0"/>
              <c:layout>
                <c:manualLayout>
                  <c:x val="-0.28622864314823449"/>
                  <c:y val="-0.27899031985539435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28175065959946"/>
                      <c:h val="0.12883103028756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65-44C6-BBA1-881FA3F0F994}"/>
                </c:ext>
              </c:extLst>
            </c:dLbl>
            <c:dLbl>
              <c:idx val="1"/>
              <c:layout>
                <c:manualLayout>
                  <c:x val="-8.6785409100505972E-2"/>
                  <c:y val="4.7908253648088317E-2"/>
                </c:manualLayout>
              </c:layout>
              <c:tx>
                <c:rich>
                  <a:bodyPr/>
                  <a:lstStyle/>
                  <a:p>
                    <a:fld id="{E7955160-AF12-4B51-B018-B0B5D8468297}" type="CATEGORYNAME">
                      <a:rPr lang="en-US" sz="800"/>
                      <a:pPr/>
                      <a:t>[NOMBRE DE CATEGORÍA]</a:t>
                    </a:fld>
                    <a:r>
                      <a:rPr lang="en-US" baseline="0"/>
                      <a:t>; </a:t>
                    </a:r>
                    <a:fld id="{B174D0C6-6CE2-4A4F-B218-A9E9699C648F}" type="VALUE">
                      <a:rPr lang="en-US" sz="800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65-44C6-BBA1-881FA3F0F994}"/>
                </c:ext>
              </c:extLst>
            </c:dLbl>
            <c:dLbl>
              <c:idx val="2"/>
              <c:layout>
                <c:manualLayout>
                  <c:x val="-4.1821444950739202E-2"/>
                  <c:y val="-1.430866316065465E-2"/>
                </c:manualLayout>
              </c:layout>
              <c:tx>
                <c:rich>
                  <a:bodyPr/>
                  <a:lstStyle/>
                  <a:p>
                    <a:fld id="{9F6DE956-299A-4BF6-B66A-9DDD878D7383}" type="CATEGORYNAME">
                      <a:rPr lang="en-US" sz="800"/>
                      <a:pPr/>
                      <a:t>[NOMBRE DE CATEGORÍA]</a:t>
                    </a:fld>
                    <a:r>
                      <a:rPr lang="en-US" sz="800" baseline="0"/>
                      <a:t>; </a:t>
                    </a:r>
                    <a:fld id="{F98D5862-2FE7-41CD-AD4D-57823F3B16B1}" type="VALUE">
                      <a:rPr lang="en-US" sz="800" baseline="0"/>
                      <a:pPr/>
                      <a:t>[VALOR]</a:t>
                    </a:fld>
                    <a:endParaRPr lang="en-US" sz="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65-44C6-BBA1-881FA3F0F994}"/>
                </c:ext>
              </c:extLst>
            </c:dLbl>
            <c:dLbl>
              <c:idx val="3"/>
              <c:layout>
                <c:manualLayout>
                  <c:x val="2.8436184216261453E-2"/>
                  <c:y val="-7.9896938292853575E-2"/>
                </c:manualLayout>
              </c:layout>
              <c:tx>
                <c:rich>
                  <a:bodyPr/>
                  <a:lstStyle/>
                  <a:p>
                    <a:fld id="{5922A49D-CACC-4536-872E-C41F488EADF5}" type="CATEGORYNAME">
                      <a:rPr lang="en-US" sz="800"/>
                      <a:pPr/>
                      <a:t>[NOMBRE DE CATEGORÍA]</a:t>
                    </a:fld>
                    <a:r>
                      <a:rPr lang="en-US" baseline="0"/>
                      <a:t>; </a:t>
                    </a:r>
                    <a:fld id="{31643DB9-C112-442C-83BF-5D58079C9E3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E65-44C6-BBA1-881FA3F0F994}"/>
                </c:ext>
              </c:extLst>
            </c:dLbl>
            <c:dLbl>
              <c:idx val="4"/>
              <c:layout>
                <c:manualLayout>
                  <c:x val="0.14111803518983643"/>
                  <c:y val="-3.9458242064653599E-2"/>
                </c:manualLayout>
              </c:layout>
              <c:tx>
                <c:rich>
                  <a:bodyPr/>
                  <a:lstStyle/>
                  <a:p>
                    <a:fld id="{BA65927D-2EE0-428B-800B-DA6B68D2C027}" type="CATEGORYNAME">
                      <a:rPr lang="en-US" sz="800"/>
                      <a:pPr/>
                      <a:t>[NOMBRE DE CATEGORÍA]</a:t>
                    </a:fld>
                    <a:r>
                      <a:rPr lang="en-US" sz="800" baseline="0"/>
                      <a:t>; </a:t>
                    </a:r>
                    <a:fld id="{EF7E68D2-076E-43DD-80B5-2B17C1DA2791}" type="VALUE">
                      <a:rPr lang="en-US" sz="800" baseline="0"/>
                      <a:pPr/>
                      <a:t>[VALOR]</a:t>
                    </a:fld>
                    <a:endParaRPr lang="en-US" sz="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E65-44C6-BBA1-881FA3F0F9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'Saldo Administrado'!$K$30:$K$34</c:f>
              <c:strCache>
                <c:ptCount val="5"/>
                <c:pt idx="0">
                  <c:v>Hipotecaria</c:v>
                </c:pt>
                <c:pt idx="1">
                  <c:v>Libranzas</c:v>
                </c:pt>
                <c:pt idx="2">
                  <c:v>Comercial</c:v>
                </c:pt>
                <c:pt idx="3">
                  <c:v>Vehículo</c:v>
                </c:pt>
                <c:pt idx="4">
                  <c:v>Inmobiliario</c:v>
                </c:pt>
              </c:strCache>
            </c:strRef>
          </c:cat>
          <c:val>
            <c:numRef>
              <c:f>'Saldo Administrado'!$L$30:$L$34</c:f>
              <c:numCache>
                <c:formatCode>_(* #,##0.00_);_(* \(#,##0.00\);_(* "-"??_);_(@_)</c:formatCode>
                <c:ptCount val="5"/>
                <c:pt idx="0">
                  <c:v>2.2602129528312296</c:v>
                </c:pt>
                <c:pt idx="1">
                  <c:v>1.3244223067E-2</c:v>
                </c:pt>
                <c:pt idx="2">
                  <c:v>1.909599698054E-2</c:v>
                </c:pt>
                <c:pt idx="3">
                  <c:v>0.33778609830922007</c:v>
                </c:pt>
                <c:pt idx="4">
                  <c:v>0.50631500120914996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65-44C6-BBA1-881FA3F0F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'Saldo Administrado'!$L$7</c:f>
              <c:strCache>
                <c:ptCount val="1"/>
                <c:pt idx="0">
                  <c:v>SA $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'Saldo Administrado'!$K$8:$K$26</c:f>
              <c:numCache>
                <c:formatCode>mmm\-yy</c:formatCode>
                <c:ptCount val="19"/>
                <c:pt idx="0">
                  <c:v>38687</c:v>
                </c:pt>
                <c:pt idx="1">
                  <c:v>39052</c:v>
                </c:pt>
                <c:pt idx="2">
                  <c:v>39417</c:v>
                </c:pt>
                <c:pt idx="3">
                  <c:v>39783</c:v>
                </c:pt>
                <c:pt idx="4">
                  <c:v>40148</c:v>
                </c:pt>
                <c:pt idx="5">
                  <c:v>40513</c:v>
                </c:pt>
                <c:pt idx="6">
                  <c:v>40878</c:v>
                </c:pt>
                <c:pt idx="7">
                  <c:v>41244</c:v>
                </c:pt>
                <c:pt idx="8">
                  <c:v>41609</c:v>
                </c:pt>
                <c:pt idx="9">
                  <c:v>41974</c:v>
                </c:pt>
                <c:pt idx="10">
                  <c:v>42339</c:v>
                </c:pt>
                <c:pt idx="11">
                  <c:v>42705</c:v>
                </c:pt>
                <c:pt idx="12">
                  <c:v>43070</c:v>
                </c:pt>
                <c:pt idx="13">
                  <c:v>43435</c:v>
                </c:pt>
                <c:pt idx="14">
                  <c:v>43800</c:v>
                </c:pt>
                <c:pt idx="15">
                  <c:v>44166</c:v>
                </c:pt>
                <c:pt idx="16">
                  <c:v>44531</c:v>
                </c:pt>
                <c:pt idx="17">
                  <c:v>44896</c:v>
                </c:pt>
                <c:pt idx="18">
                  <c:v>45261</c:v>
                </c:pt>
              </c:numCache>
            </c:numRef>
          </c:cat>
          <c:val>
            <c:numRef>
              <c:f>'Saldo Administrado'!$L$8:$L$26</c:f>
              <c:numCache>
                <c:formatCode>_(* #,##0_);_(* \(#,##0\);_(* "-"??_);_(@_)</c:formatCode>
                <c:ptCount val="19"/>
                <c:pt idx="0">
                  <c:v>2963117.73327119</c:v>
                </c:pt>
                <c:pt idx="1">
                  <c:v>2888199.99753791</c:v>
                </c:pt>
                <c:pt idx="2">
                  <c:v>3358879.0032080896</c:v>
                </c:pt>
                <c:pt idx="3">
                  <c:v>4257369.7084984211</c:v>
                </c:pt>
                <c:pt idx="4">
                  <c:v>4747465.6118102297</c:v>
                </c:pt>
                <c:pt idx="5">
                  <c:v>7260618.0352406865</c:v>
                </c:pt>
                <c:pt idx="6">
                  <c:v>6253703.5307218926</c:v>
                </c:pt>
                <c:pt idx="7">
                  <c:v>5740878.8625292638</c:v>
                </c:pt>
                <c:pt idx="8">
                  <c:v>4190921.8209079523</c:v>
                </c:pt>
                <c:pt idx="9">
                  <c:v>4045930.9763025553</c:v>
                </c:pt>
                <c:pt idx="10">
                  <c:v>3798582.0695020212</c:v>
                </c:pt>
                <c:pt idx="11">
                  <c:v>3978711.4714850807</c:v>
                </c:pt>
                <c:pt idx="12">
                  <c:v>4652579.4823204614</c:v>
                </c:pt>
                <c:pt idx="13">
                  <c:v>4646218.4830382643</c:v>
                </c:pt>
                <c:pt idx="14">
                  <c:v>5160705.4793974059</c:v>
                </c:pt>
                <c:pt idx="15">
                  <c:v>4379218.7987473803</c:v>
                </c:pt>
                <c:pt idx="16">
                  <c:v>3779960.5019246722</c:v>
                </c:pt>
                <c:pt idx="17">
                  <c:v>3172055.0055188397</c:v>
                </c:pt>
                <c:pt idx="18">
                  <c:v>3136654.27239714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9-4754-A1D9-2FF3F7590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255936"/>
        <c:axId val="113257472"/>
      </c:barChart>
      <c:catAx>
        <c:axId val="113255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13257472"/>
        <c:crosses val="autoZero"/>
        <c:auto val="0"/>
        <c:lblAlgn val="ctr"/>
        <c:lblOffset val="100"/>
        <c:noMultiLvlLbl val="0"/>
      </c:catAx>
      <c:valAx>
        <c:axId val="11325747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13255936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1"/>
              <c:layout>
                <c:manualLayout>
                  <c:x val="9.337205455280554E-3"/>
                  <c:y val="-5.2513602883865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C8-4A24-A412-79E942631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Emisiones!$B$4:$B$25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Emisiones!$K$4:$K$25</c:f>
              <c:numCache>
                <c:formatCode>#,##0.00_);\(#,##0.00\)</c:formatCode>
                <c:ptCount val="22"/>
                <c:pt idx="0">
                  <c:v>1.0669999999999999</c:v>
                </c:pt>
                <c:pt idx="1">
                  <c:v>0.79200000000000004</c:v>
                </c:pt>
                <c:pt idx="2">
                  <c:v>1.9580000000000002</c:v>
                </c:pt>
                <c:pt idx="3">
                  <c:v>0.54299999999999993</c:v>
                </c:pt>
                <c:pt idx="4">
                  <c:v>1.4039999999999999</c:v>
                </c:pt>
                <c:pt idx="5">
                  <c:v>1.3360000000000001</c:v>
                </c:pt>
                <c:pt idx="6">
                  <c:v>1.6019999999999999</c:v>
                </c:pt>
                <c:pt idx="7">
                  <c:v>1.58</c:v>
                </c:pt>
                <c:pt idx="8">
                  <c:v>4.42</c:v>
                </c:pt>
                <c:pt idx="9">
                  <c:v>0.92100000000000004</c:v>
                </c:pt>
                <c:pt idx="10">
                  <c:v>1.1659999999999999</c:v>
                </c:pt>
                <c:pt idx="11">
                  <c:v>0.42799999999999999</c:v>
                </c:pt>
                <c:pt idx="12">
                  <c:v>1.016</c:v>
                </c:pt>
                <c:pt idx="13">
                  <c:v>0.82399999999999995</c:v>
                </c:pt>
                <c:pt idx="14">
                  <c:v>1.046</c:v>
                </c:pt>
                <c:pt idx="15">
                  <c:v>1.661</c:v>
                </c:pt>
                <c:pt idx="16">
                  <c:v>1.1339999999999999</c:v>
                </c:pt>
                <c:pt idx="17">
                  <c:v>1.681</c:v>
                </c:pt>
                <c:pt idx="18">
                  <c:v>0.193</c:v>
                </c:pt>
                <c:pt idx="19">
                  <c:v>0.61799999999999999</c:v>
                </c:pt>
                <c:pt idx="20">
                  <c:v>0.18476969595499998</c:v>
                </c:pt>
                <c:pt idx="21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8-4A24-A412-79E942631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4362112"/>
        <c:axId val="146080128"/>
      </c:barChart>
      <c:catAx>
        <c:axId val="14436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46080128"/>
        <c:crosses val="autoZero"/>
        <c:auto val="1"/>
        <c:lblAlgn val="ctr"/>
        <c:lblOffset val="100"/>
        <c:noMultiLvlLbl val="0"/>
      </c:catAx>
      <c:valAx>
        <c:axId val="146080128"/>
        <c:scaling>
          <c:orientation val="minMax"/>
        </c:scaling>
        <c:delete val="1"/>
        <c:axPos val="l"/>
        <c:numFmt formatCode="#,##0.00_);\(#,##0.00\)" sourceLinked="1"/>
        <c:majorTickMark val="out"/>
        <c:minorTickMark val="none"/>
        <c:tickLblPos val="nextTo"/>
        <c:crossAx val="1443621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Gràfica!$B$2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21-4533-BA8A-414A61E477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Gràfica!$A$3:$A$108</c:f>
              <c:numCache>
                <c:formatCode>mmm\-yy</c:formatCode>
                <c:ptCount val="10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</c:numCache>
            </c:numRef>
          </c:cat>
          <c:val>
            <c:numRef>
              <c:f>Gràfica!$B$3:$B$108</c:f>
              <c:numCache>
                <c:formatCode>0.00%</c:formatCode>
                <c:ptCount val="106"/>
                <c:pt idx="0">
                  <c:v>0.11914</c:v>
                </c:pt>
                <c:pt idx="1">
                  <c:v>0.11940000000000001</c:v>
                </c:pt>
                <c:pt idx="2">
                  <c:v>0.119325</c:v>
                </c:pt>
                <c:pt idx="3">
                  <c:v>0.12025</c:v>
                </c:pt>
                <c:pt idx="4">
                  <c:v>0.11978</c:v>
                </c:pt>
                <c:pt idx="5">
                  <c:v>0.12</c:v>
                </c:pt>
                <c:pt idx="6">
                  <c:v>0.11926</c:v>
                </c:pt>
                <c:pt idx="7">
                  <c:v>0.118925</c:v>
                </c:pt>
                <c:pt idx="8">
                  <c:v>0.11907500000000001</c:v>
                </c:pt>
                <c:pt idx="9">
                  <c:v>0.12026000000000001</c:v>
                </c:pt>
                <c:pt idx="10">
                  <c:v>0.123325</c:v>
                </c:pt>
                <c:pt idx="11">
                  <c:v>0.12462500000000001</c:v>
                </c:pt>
                <c:pt idx="12">
                  <c:v>0.12329999999999999</c:v>
                </c:pt>
                <c:pt idx="13">
                  <c:v>0.12588407257500001</c:v>
                </c:pt>
                <c:pt idx="14">
                  <c:v>0.1262569586</c:v>
                </c:pt>
                <c:pt idx="15">
                  <c:v>0.12708325436000001</c:v>
                </c:pt>
                <c:pt idx="16">
                  <c:v>0.12844759705</c:v>
                </c:pt>
                <c:pt idx="17">
                  <c:v>0.12815909649999999</c:v>
                </c:pt>
                <c:pt idx="18">
                  <c:v>0.12830294734</c:v>
                </c:pt>
                <c:pt idx="19">
                  <c:v>0.12725622534999997</c:v>
                </c:pt>
                <c:pt idx="20">
                  <c:v>0.12807681318</c:v>
                </c:pt>
                <c:pt idx="21">
                  <c:v>0.12778133485000001</c:v>
                </c:pt>
                <c:pt idx="22">
                  <c:v>0.12908803527500001</c:v>
                </c:pt>
                <c:pt idx="23">
                  <c:v>0.12867970979999999</c:v>
                </c:pt>
                <c:pt idx="24">
                  <c:v>0.12808591047500001</c:v>
                </c:pt>
                <c:pt idx="25">
                  <c:v>0.12698682747500001</c:v>
                </c:pt>
                <c:pt idx="26">
                  <c:v>0.12865812994</c:v>
                </c:pt>
                <c:pt idx="27">
                  <c:v>0.12763987869999999</c:v>
                </c:pt>
                <c:pt idx="28">
                  <c:v>0.12870444680000001</c:v>
                </c:pt>
                <c:pt idx="29">
                  <c:v>0.12646750398000001</c:v>
                </c:pt>
                <c:pt idx="30">
                  <c:v>0.1231524189</c:v>
                </c:pt>
                <c:pt idx="31">
                  <c:v>0.121266170925</c:v>
                </c:pt>
                <c:pt idx="32">
                  <c:v>0.12082801299999998</c:v>
                </c:pt>
                <c:pt idx="33">
                  <c:v>0.11986042842500001</c:v>
                </c:pt>
                <c:pt idx="34">
                  <c:v>0.11931773039999999</c:v>
                </c:pt>
                <c:pt idx="35">
                  <c:v>0.11911509784</c:v>
                </c:pt>
                <c:pt idx="36">
                  <c:v>0.11786338387500001</c:v>
                </c:pt>
                <c:pt idx="37">
                  <c:v>0.119031679125</c:v>
                </c:pt>
                <c:pt idx="38">
                  <c:v>0.11778</c:v>
                </c:pt>
                <c:pt idx="39">
                  <c:v>0.117772221775</c:v>
                </c:pt>
                <c:pt idx="40">
                  <c:v>0.117675</c:v>
                </c:pt>
                <c:pt idx="41">
                  <c:v>0.1167</c:v>
                </c:pt>
                <c:pt idx="42">
                  <c:v>0.11652499999999999</c:v>
                </c:pt>
                <c:pt idx="43">
                  <c:v>0.11654</c:v>
                </c:pt>
                <c:pt idx="44">
                  <c:v>0.116975</c:v>
                </c:pt>
                <c:pt idx="45">
                  <c:v>0.11745</c:v>
                </c:pt>
                <c:pt idx="46">
                  <c:v>0.1172</c:v>
                </c:pt>
                <c:pt idx="47">
                  <c:v>0.11622499999999999</c:v>
                </c:pt>
                <c:pt idx="48">
                  <c:v>0.11629999999999999</c:v>
                </c:pt>
                <c:pt idx="49">
                  <c:v>0.1172</c:v>
                </c:pt>
                <c:pt idx="50">
                  <c:v>0.11543999999999999</c:v>
                </c:pt>
                <c:pt idx="51">
                  <c:v>0.11612500000000001</c:v>
                </c:pt>
                <c:pt idx="52">
                  <c:v>0.11600000000000001</c:v>
                </c:pt>
                <c:pt idx="53">
                  <c:v>0.11539999999999999</c:v>
                </c:pt>
                <c:pt idx="54">
                  <c:v>0.11475000000000002</c:v>
                </c:pt>
                <c:pt idx="55">
                  <c:v>0.1149</c:v>
                </c:pt>
                <c:pt idx="56">
                  <c:v>0.115</c:v>
                </c:pt>
                <c:pt idx="57">
                  <c:v>0.11384000000000001</c:v>
                </c:pt>
                <c:pt idx="58">
                  <c:v>0.113775</c:v>
                </c:pt>
                <c:pt idx="59">
                  <c:v>0.112375</c:v>
                </c:pt>
                <c:pt idx="60">
                  <c:v>0.11410000000000001</c:v>
                </c:pt>
                <c:pt idx="61">
                  <c:v>0.1159</c:v>
                </c:pt>
                <c:pt idx="62">
                  <c:v>0.11585000000000001</c:v>
                </c:pt>
                <c:pt idx="63">
                  <c:v>0.1162</c:v>
                </c:pt>
                <c:pt idx="64">
                  <c:v>0.11617500000000001</c:v>
                </c:pt>
                <c:pt idx="65">
                  <c:v>0.11707500000000001</c:v>
                </c:pt>
                <c:pt idx="66">
                  <c:v>0.11699999999999999</c:v>
                </c:pt>
                <c:pt idx="67">
                  <c:v>0.1166</c:v>
                </c:pt>
                <c:pt idx="68">
                  <c:v>0.11520877160000001</c:v>
                </c:pt>
                <c:pt idx="69">
                  <c:v>0.11466218254999999</c:v>
                </c:pt>
                <c:pt idx="70">
                  <c:v>0.11380947085</c:v>
                </c:pt>
                <c:pt idx="71">
                  <c:v>0.11350564982</c:v>
                </c:pt>
                <c:pt idx="72">
                  <c:v>0.113702036925</c:v>
                </c:pt>
                <c:pt idx="73">
                  <c:v>0.10960234595000001</c:v>
                </c:pt>
                <c:pt idx="74">
                  <c:v>0.1065</c:v>
                </c:pt>
                <c:pt idx="75">
                  <c:v>0.10728650717499999</c:v>
                </c:pt>
                <c:pt idx="76">
                  <c:v>0.10689159377499999</c:v>
                </c:pt>
                <c:pt idx="77">
                  <c:v>0.10524932345</c:v>
                </c:pt>
                <c:pt idx="78">
                  <c:v>0.10542447907999999</c:v>
                </c:pt>
                <c:pt idx="79">
                  <c:v>0.105001554575</c:v>
                </c:pt>
                <c:pt idx="80">
                  <c:v>0.10442994954</c:v>
                </c:pt>
                <c:pt idx="81">
                  <c:v>0.10449475045000001</c:v>
                </c:pt>
                <c:pt idx="82">
                  <c:v>0.107656429</c:v>
                </c:pt>
                <c:pt idx="83">
                  <c:v>0.1086</c:v>
                </c:pt>
                <c:pt idx="84">
                  <c:v>0.1072</c:v>
                </c:pt>
                <c:pt idx="85">
                  <c:v>0.10924771059999999</c:v>
                </c:pt>
                <c:pt idx="86">
                  <c:v>0.11106327923333333</c:v>
                </c:pt>
                <c:pt idx="87">
                  <c:v>0.11551944130000001</c:v>
                </c:pt>
                <c:pt idx="88">
                  <c:v>0.11985250356666666</c:v>
                </c:pt>
                <c:pt idx="89">
                  <c:v>0.12374865829999999</c:v>
                </c:pt>
                <c:pt idx="90">
                  <c:v>0.12611676310401901</c:v>
                </c:pt>
                <c:pt idx="91">
                  <c:v>0.13202060366666665</c:v>
                </c:pt>
                <c:pt idx="92">
                  <c:v>0.13998024528995534</c:v>
                </c:pt>
                <c:pt idx="93">
                  <c:v>0.15307169668450368</c:v>
                </c:pt>
                <c:pt idx="94">
                  <c:v>0.15402000225843934</c:v>
                </c:pt>
                <c:pt idx="95">
                  <c:v>0.15362500000000001</c:v>
                </c:pt>
                <c:pt idx="96">
                  <c:v>0.16205273925247268</c:v>
                </c:pt>
                <c:pt idx="97">
                  <c:v>0.16789174701281998</c:v>
                </c:pt>
                <c:pt idx="98">
                  <c:v>0.15965345115866852</c:v>
                </c:pt>
                <c:pt idx="99">
                  <c:v>0.15761088195402667</c:v>
                </c:pt>
                <c:pt idx="100">
                  <c:v>0.15168380102344101</c:v>
                </c:pt>
                <c:pt idx="101">
                  <c:v>0.150351560888529</c:v>
                </c:pt>
                <c:pt idx="102">
                  <c:v>0.150205110725465</c:v>
                </c:pt>
                <c:pt idx="103">
                  <c:v>0.14813480667302875</c:v>
                </c:pt>
                <c:pt idx="104">
                  <c:v>0.14641303497882202</c:v>
                </c:pt>
                <c:pt idx="105">
                  <c:v>0.14702138297228498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21-4533-BA8A-414A61E477A8}"/>
            </c:ext>
          </c:extLst>
        </c:ser>
        <c:ser>
          <c:idx val="1"/>
          <c:order val="1"/>
          <c:tx>
            <c:strRef>
              <c:f>Gràfica!$C$2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0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21-4533-BA8A-414A61E477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Gràfica!$A$3:$A$108</c:f>
              <c:numCache>
                <c:formatCode>mmm\-yy</c:formatCode>
                <c:ptCount val="10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</c:numCache>
            </c:numRef>
          </c:cat>
          <c:val>
            <c:numRef>
              <c:f>Gràfica!$C$3:$C$108</c:f>
              <c:numCache>
                <c:formatCode>0.00%</c:formatCode>
                <c:ptCount val="106"/>
                <c:pt idx="0">
                  <c:v>0.10951999999999999</c:v>
                </c:pt>
                <c:pt idx="1">
                  <c:v>0.110375</c:v>
                </c:pt>
                <c:pt idx="2">
                  <c:v>0.11007500000000001</c:v>
                </c:pt>
                <c:pt idx="3">
                  <c:v>0.109525</c:v>
                </c:pt>
                <c:pt idx="4">
                  <c:v>0.10994</c:v>
                </c:pt>
                <c:pt idx="5">
                  <c:v>0.10975</c:v>
                </c:pt>
                <c:pt idx="6">
                  <c:v>0.10804</c:v>
                </c:pt>
                <c:pt idx="7">
                  <c:v>0.10794999999999999</c:v>
                </c:pt>
                <c:pt idx="8">
                  <c:v>0.10724999999999998</c:v>
                </c:pt>
                <c:pt idx="9">
                  <c:v>0.10781999999999999</c:v>
                </c:pt>
                <c:pt idx="10">
                  <c:v>0.10970000000000001</c:v>
                </c:pt>
                <c:pt idx="11">
                  <c:v>0.11105000000000001</c:v>
                </c:pt>
                <c:pt idx="12">
                  <c:v>0.11273999999999999</c:v>
                </c:pt>
                <c:pt idx="13">
                  <c:v>0.115345740775</c:v>
                </c:pt>
                <c:pt idx="14">
                  <c:v>0.11685507902500002</c:v>
                </c:pt>
                <c:pt idx="15">
                  <c:v>0.11860352065999999</c:v>
                </c:pt>
                <c:pt idx="16">
                  <c:v>0.12070729527500001</c:v>
                </c:pt>
                <c:pt idx="17">
                  <c:v>0.12148652280000001</c:v>
                </c:pt>
                <c:pt idx="18">
                  <c:v>0.12252383766000001</c:v>
                </c:pt>
                <c:pt idx="19">
                  <c:v>0.12272243094999999</c:v>
                </c:pt>
                <c:pt idx="20">
                  <c:v>0.12397106261999999</c:v>
                </c:pt>
                <c:pt idx="21">
                  <c:v>0.1234268296</c:v>
                </c:pt>
                <c:pt idx="22">
                  <c:v>0.12425197369999999</c:v>
                </c:pt>
                <c:pt idx="23">
                  <c:v>0.12424798431999999</c:v>
                </c:pt>
                <c:pt idx="24">
                  <c:v>0.1226991083</c:v>
                </c:pt>
                <c:pt idx="25">
                  <c:v>0.124292309</c:v>
                </c:pt>
                <c:pt idx="26">
                  <c:v>0.12304221827999999</c:v>
                </c:pt>
                <c:pt idx="27">
                  <c:v>0.12310511295000001</c:v>
                </c:pt>
                <c:pt idx="28">
                  <c:v>0.12337853324999999</c:v>
                </c:pt>
                <c:pt idx="29">
                  <c:v>0.12015600582000001</c:v>
                </c:pt>
                <c:pt idx="30">
                  <c:v>0.11518052135000001</c:v>
                </c:pt>
                <c:pt idx="31">
                  <c:v>0.11255353547499999</c:v>
                </c:pt>
                <c:pt idx="32">
                  <c:v>0.11029205023999999</c:v>
                </c:pt>
                <c:pt idx="33">
                  <c:v>0.10873970217500001</c:v>
                </c:pt>
                <c:pt idx="34">
                  <c:v>0.10859021910000001</c:v>
                </c:pt>
                <c:pt idx="35">
                  <c:v>0.10798133128000001</c:v>
                </c:pt>
                <c:pt idx="36">
                  <c:v>0.10689519192499999</c:v>
                </c:pt>
                <c:pt idx="37">
                  <c:v>0.10671111772500001</c:v>
                </c:pt>
                <c:pt idx="38">
                  <c:v>0.1076</c:v>
                </c:pt>
                <c:pt idx="39">
                  <c:v>0.10662232017499999</c:v>
                </c:pt>
                <c:pt idx="40">
                  <c:v>0.10616</c:v>
                </c:pt>
                <c:pt idx="41">
                  <c:v>0.10624</c:v>
                </c:pt>
                <c:pt idx="42">
                  <c:v>0.10589999999999999</c:v>
                </c:pt>
                <c:pt idx="43">
                  <c:v>0.10536000000000001</c:v>
                </c:pt>
                <c:pt idx="44">
                  <c:v>0.105</c:v>
                </c:pt>
                <c:pt idx="45">
                  <c:v>0.10492499999999999</c:v>
                </c:pt>
                <c:pt idx="46">
                  <c:v>0.1048</c:v>
                </c:pt>
                <c:pt idx="47">
                  <c:v>0.10389999999999999</c:v>
                </c:pt>
                <c:pt idx="48">
                  <c:v>0.103725</c:v>
                </c:pt>
                <c:pt idx="49">
                  <c:v>0.1045</c:v>
                </c:pt>
                <c:pt idx="50">
                  <c:v>0.10432000000000001</c:v>
                </c:pt>
                <c:pt idx="51">
                  <c:v>0.103825</c:v>
                </c:pt>
                <c:pt idx="52">
                  <c:v>0.10485</c:v>
                </c:pt>
                <c:pt idx="53">
                  <c:v>0.105125</c:v>
                </c:pt>
                <c:pt idx="54">
                  <c:v>0.10466666666666667</c:v>
                </c:pt>
                <c:pt idx="55">
                  <c:v>0.1041</c:v>
                </c:pt>
                <c:pt idx="56">
                  <c:v>0.10340000000000001</c:v>
                </c:pt>
                <c:pt idx="57">
                  <c:v>0.10351999999999999</c:v>
                </c:pt>
                <c:pt idx="58">
                  <c:v>0.1037</c:v>
                </c:pt>
                <c:pt idx="59">
                  <c:v>0.10354999999999999</c:v>
                </c:pt>
                <c:pt idx="60">
                  <c:v>0.10342</c:v>
                </c:pt>
                <c:pt idx="61">
                  <c:v>0.104175</c:v>
                </c:pt>
                <c:pt idx="62">
                  <c:v>0.103925</c:v>
                </c:pt>
                <c:pt idx="63">
                  <c:v>0.1026</c:v>
                </c:pt>
                <c:pt idx="64">
                  <c:v>0.1038</c:v>
                </c:pt>
                <c:pt idx="65">
                  <c:v>0.10340000000000001</c:v>
                </c:pt>
                <c:pt idx="66">
                  <c:v>0.10351999999999999</c:v>
                </c:pt>
                <c:pt idx="67">
                  <c:v>0.103425</c:v>
                </c:pt>
                <c:pt idx="68">
                  <c:v>0.10113862952</c:v>
                </c:pt>
                <c:pt idx="69">
                  <c:v>9.9173219425E-2</c:v>
                </c:pt>
                <c:pt idx="70">
                  <c:v>9.7684401774999999E-2</c:v>
                </c:pt>
                <c:pt idx="71">
                  <c:v>9.5223358139999992E-2</c:v>
                </c:pt>
                <c:pt idx="72">
                  <c:v>9.4039752274999999E-2</c:v>
                </c:pt>
                <c:pt idx="73">
                  <c:v>9.3248034024999996E-2</c:v>
                </c:pt>
                <c:pt idx="74">
                  <c:v>9.1179999999999997E-2</c:v>
                </c:pt>
                <c:pt idx="75">
                  <c:v>9.0447534974999994E-2</c:v>
                </c:pt>
                <c:pt idx="76">
                  <c:v>8.9103281275000001E-2</c:v>
                </c:pt>
                <c:pt idx="77">
                  <c:v>8.9240947899999992E-2</c:v>
                </c:pt>
                <c:pt idx="78">
                  <c:v>8.8686352260000018E-2</c:v>
                </c:pt>
                <c:pt idx="79">
                  <c:v>8.9135770850000004E-2</c:v>
                </c:pt>
                <c:pt idx="80">
                  <c:v>8.9734446019999997E-2</c:v>
                </c:pt>
                <c:pt idx="81">
                  <c:v>9.0176366600000002E-2</c:v>
                </c:pt>
                <c:pt idx="82">
                  <c:v>9.1541372566666668E-2</c:v>
                </c:pt>
                <c:pt idx="83">
                  <c:v>9.2999999999999999E-2</c:v>
                </c:pt>
                <c:pt idx="84">
                  <c:v>9.3399999999999997E-2</c:v>
                </c:pt>
                <c:pt idx="85">
                  <c:v>9.5432790766666664E-2</c:v>
                </c:pt>
                <c:pt idx="86">
                  <c:v>0.10051983903333334</c:v>
                </c:pt>
                <c:pt idx="87">
                  <c:v>0.10649357123333335</c:v>
                </c:pt>
                <c:pt idx="88">
                  <c:v>0.111962308</c:v>
                </c:pt>
                <c:pt idx="89">
                  <c:v>0.11754102086666667</c:v>
                </c:pt>
                <c:pt idx="90">
                  <c:v>0.12340299619282001</c:v>
                </c:pt>
                <c:pt idx="91">
                  <c:v>0.13074252136666667</c:v>
                </c:pt>
                <c:pt idx="92">
                  <c:v>0.14105649519424768</c:v>
                </c:pt>
                <c:pt idx="93">
                  <c:v>0.15177157635921168</c:v>
                </c:pt>
                <c:pt idx="94">
                  <c:v>0.15710887541982133</c:v>
                </c:pt>
                <c:pt idx="95">
                  <c:v>0.16677500000000001</c:v>
                </c:pt>
                <c:pt idx="96">
                  <c:v>0.17026444428172435</c:v>
                </c:pt>
                <c:pt idx="97">
                  <c:v>0.18013802953427069</c:v>
                </c:pt>
                <c:pt idx="98">
                  <c:v>0.18041363879584649</c:v>
                </c:pt>
                <c:pt idx="99">
                  <c:v>0.17998997184684903</c:v>
                </c:pt>
                <c:pt idx="100">
                  <c:v>0.17652658913079575</c:v>
                </c:pt>
                <c:pt idx="101">
                  <c:v>0.17498807430145699</c:v>
                </c:pt>
                <c:pt idx="102">
                  <c:v>0.17238134405939898</c:v>
                </c:pt>
                <c:pt idx="103">
                  <c:v>0.17135920526991574</c:v>
                </c:pt>
                <c:pt idx="104">
                  <c:v>0.17143287739312341</c:v>
                </c:pt>
                <c:pt idx="105">
                  <c:v>0.169452667639235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21-4533-BA8A-414A61E47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914847"/>
        <c:axId val="1490338943"/>
      </c:lineChart>
      <c:dateAx>
        <c:axId val="561914847"/>
        <c:scaling>
          <c:orientation val="minMax"/>
          <c:max val="45231"/>
          <c:min val="4340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338943"/>
        <c:crosses val="autoZero"/>
        <c:auto val="1"/>
        <c:lblOffset val="100"/>
        <c:baseTimeUnit val="months"/>
      </c:dateAx>
      <c:valAx>
        <c:axId val="1490338943"/>
        <c:scaling>
          <c:orientation val="minMax"/>
          <c:max val="0.18500000000000003"/>
          <c:min val="8.500000000000002E-2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191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862927665661759E-2"/>
          <c:y val="3.8344936999844918E-2"/>
          <c:w val="0.94027414466867654"/>
          <c:h val="0.783312953150282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'Cartera Hipotecaria'!$G$3</c:f>
              <c:strCache>
                <c:ptCount val="1"/>
                <c:pt idx="0">
                  <c:v>Establecimientos de Crédito (Sin Leasing)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43374</c:v>
                </c:pt>
                <c:pt idx="1">
                  <c:v>43739</c:v>
                </c:pt>
                <c:pt idx="2">
                  <c:v>44105</c:v>
                </c:pt>
                <c:pt idx="3">
                  <c:v>44470</c:v>
                </c:pt>
                <c:pt idx="4">
                  <c:v>44835</c:v>
                </c:pt>
                <c:pt idx="5">
                  <c:v>45200</c:v>
                </c:pt>
              </c:numCache>
            </c:numRef>
          </c:cat>
          <c:val>
            <c:numRef>
              <c:f>'Cartera Hipotecaria'!$K$21:$K$26</c:f>
              <c:numCache>
                <c:formatCode>_(* #,##0.0_);_(* \(#,##0.0\);_(* "-"??_);_(@_)</c:formatCode>
                <c:ptCount val="6"/>
                <c:pt idx="0">
                  <c:v>44.654669760279077</c:v>
                </c:pt>
                <c:pt idx="1">
                  <c:v>48.07443331299099</c:v>
                </c:pt>
                <c:pt idx="2">
                  <c:v>50.90610589677604</c:v>
                </c:pt>
                <c:pt idx="3">
                  <c:v>61.229829962509079</c:v>
                </c:pt>
                <c:pt idx="4">
                  <c:v>71.292044179098809</c:v>
                </c:pt>
                <c:pt idx="5">
                  <c:v>79.174919123647001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E-47C3-B336-BBDD866B1AA4}"/>
            </c:ext>
          </c:extLst>
        </c:ser>
        <c:ser>
          <c:idx val="1"/>
          <c:order val="1"/>
          <c:tx>
            <c:strRef>
              <c:f>'Cartera Hipotecaria'!$L$7</c:f>
              <c:strCache>
                <c:ptCount val="1"/>
                <c:pt idx="0">
                  <c:v>Titularizada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43374</c:v>
                </c:pt>
                <c:pt idx="1">
                  <c:v>43739</c:v>
                </c:pt>
                <c:pt idx="2">
                  <c:v>44105</c:v>
                </c:pt>
                <c:pt idx="3">
                  <c:v>44470</c:v>
                </c:pt>
                <c:pt idx="4">
                  <c:v>44835</c:v>
                </c:pt>
                <c:pt idx="5">
                  <c:v>45200</c:v>
                </c:pt>
              </c:numCache>
            </c:numRef>
          </c:cat>
          <c:val>
            <c:numRef>
              <c:f>'Cartera Hipotecaria'!$L$21:$L$26</c:f>
              <c:numCache>
                <c:formatCode>_(* #,##0.0_);_(* \(#,##0.0\);_(* "-"??_);_(@_)</c:formatCode>
                <c:ptCount val="6"/>
                <c:pt idx="0">
                  <c:v>4.3072647612485984</c:v>
                </c:pt>
                <c:pt idx="1">
                  <c:v>4.8352084490955232</c:v>
                </c:pt>
                <c:pt idx="2">
                  <c:v>3.9672807396769598</c:v>
                </c:pt>
                <c:pt idx="3">
                  <c:v>3.5820442725347594</c:v>
                </c:pt>
                <c:pt idx="4">
                  <c:v>2.6668347071621317</c:v>
                </c:pt>
                <c:pt idx="5">
                  <c:v>2.3233651277469698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6E-47C3-B336-BBDD866B1AA4}"/>
            </c:ext>
          </c:extLst>
        </c:ser>
        <c:ser>
          <c:idx val="2"/>
          <c:order val="2"/>
          <c:tx>
            <c:strRef>
              <c:f>'Cartera Hipotecaria'!$M$7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43374</c:v>
                </c:pt>
                <c:pt idx="1">
                  <c:v>43739</c:v>
                </c:pt>
                <c:pt idx="2">
                  <c:v>44105</c:v>
                </c:pt>
                <c:pt idx="3">
                  <c:v>44470</c:v>
                </c:pt>
                <c:pt idx="4">
                  <c:v>44835</c:v>
                </c:pt>
                <c:pt idx="5">
                  <c:v>45200</c:v>
                </c:pt>
              </c:numCache>
            </c:numRef>
          </c:cat>
          <c:val>
            <c:numRef>
              <c:f>'Cartera Hipotecaria'!$M$21:$M$26</c:f>
              <c:numCache>
                <c:formatCode>_(* #,##0.0_);_(* \(#,##0.0\);_(* "-"??_);_(@_)</c:formatCode>
                <c:ptCount val="6"/>
                <c:pt idx="0">
                  <c:v>16.546801343714929</c:v>
                </c:pt>
                <c:pt idx="1">
                  <c:v>19.487083370503999</c:v>
                </c:pt>
                <c:pt idx="2">
                  <c:v>21.414406502053978</c:v>
                </c:pt>
                <c:pt idx="3">
                  <c:v>20.727003748576919</c:v>
                </c:pt>
                <c:pt idx="4">
                  <c:v>23.09805136470521</c:v>
                </c:pt>
                <c:pt idx="5">
                  <c:v>23.363980999999999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6E-47C3-B336-BBDD866B1AA4}"/>
            </c:ext>
          </c:extLst>
        </c:ser>
        <c:ser>
          <c:idx val="3"/>
          <c:order val="3"/>
          <c:tx>
            <c:strRef>
              <c:f>'Cartera Hipotecaria'!$N$7</c:f>
              <c:strCache>
                <c:ptCount val="1"/>
                <c:pt idx="0">
                  <c:v>FNA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43374</c:v>
                </c:pt>
                <c:pt idx="1">
                  <c:v>43739</c:v>
                </c:pt>
                <c:pt idx="2">
                  <c:v>44105</c:v>
                </c:pt>
                <c:pt idx="3">
                  <c:v>44470</c:v>
                </c:pt>
                <c:pt idx="4">
                  <c:v>44835</c:v>
                </c:pt>
                <c:pt idx="5">
                  <c:v>45200</c:v>
                </c:pt>
              </c:numCache>
            </c:numRef>
          </c:cat>
          <c:val>
            <c:numRef>
              <c:f>'Cartera Hipotecaria'!$N$21:$N$26</c:f>
              <c:numCache>
                <c:formatCode>_(* #,##0.0_);_(* \(#,##0.0\);_(* "-"??_);_(@_)</c:formatCode>
                <c:ptCount val="6"/>
                <c:pt idx="0">
                  <c:v>6.6904618999999999</c:v>
                </c:pt>
                <c:pt idx="1">
                  <c:v>7.7545912699999988</c:v>
                </c:pt>
                <c:pt idx="2">
                  <c:v>8.2126799599999991</c:v>
                </c:pt>
                <c:pt idx="3">
                  <c:v>8.1063079981110011</c:v>
                </c:pt>
                <c:pt idx="4">
                  <c:v>8.6889591634379908</c:v>
                </c:pt>
                <c:pt idx="5">
                  <c:v>9.9186048299999996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6E-47C3-B336-BBDD866B1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893632"/>
        <c:axId val="106074112"/>
      </c:barChart>
      <c:lineChart>
        <c:grouping val="standard"/>
        <c:varyColors val="0"/>
        <c:ser>
          <c:idx val="4"/>
          <c:order val="4"/>
          <c:tx>
            <c:strRef>
              <c:f>'Cartera Hipotecaria'!$O$7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5.724084077074143E-2"/>
                  <c:y val="-6.206170597914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6E-47C3-B336-BBDD866B1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43374</c:v>
                </c:pt>
                <c:pt idx="1">
                  <c:v>43739</c:v>
                </c:pt>
                <c:pt idx="2">
                  <c:v>44105</c:v>
                </c:pt>
                <c:pt idx="3">
                  <c:v>44470</c:v>
                </c:pt>
                <c:pt idx="4">
                  <c:v>44835</c:v>
                </c:pt>
                <c:pt idx="5">
                  <c:v>45200</c:v>
                </c:pt>
              </c:numCache>
            </c:numRef>
          </c:cat>
          <c:val>
            <c:numRef>
              <c:f>'Cartera Hipotecaria'!$O$21:$O$26</c:f>
              <c:numCache>
                <c:formatCode>_(* #,##0.0_);_(* \(#,##0.0\);_(* "-"??_);_(@_)</c:formatCode>
                <c:ptCount val="6"/>
                <c:pt idx="0">
                  <c:v>72.199197765242602</c:v>
                </c:pt>
                <c:pt idx="1">
                  <c:v>80.15131640259051</c:v>
                </c:pt>
                <c:pt idx="2">
                  <c:v>84.500473098506973</c:v>
                </c:pt>
                <c:pt idx="3">
                  <c:v>93.645185981731771</c:v>
                </c:pt>
                <c:pt idx="4">
                  <c:v>105.74588941440415</c:v>
                </c:pt>
                <c:pt idx="5">
                  <c:v>114.78087008139397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6E-47C3-B336-BBDD866B1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12032"/>
        <c:axId val="149590784"/>
      </c:lineChart>
      <c:catAx>
        <c:axId val="147893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06074112"/>
        <c:crosses val="autoZero"/>
        <c:auto val="0"/>
        <c:lblAlgn val="ctr"/>
        <c:lblOffset val="100"/>
        <c:noMultiLvlLbl val="0"/>
      </c:catAx>
      <c:valAx>
        <c:axId val="106074112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147893632"/>
        <c:crosses val="autoZero"/>
        <c:crossBetween val="between"/>
      </c:valAx>
      <c:valAx>
        <c:axId val="149590784"/>
        <c:scaling>
          <c:orientation val="minMax"/>
        </c:scaling>
        <c:delete val="1"/>
        <c:axPos val="r"/>
        <c:numFmt formatCode="_(* #,##0.0_);_(* \(#,##0.0\);_(* &quot;-&quot;??_);_(@_)" sourceLinked="1"/>
        <c:majorTickMark val="out"/>
        <c:minorTickMark val="none"/>
        <c:tickLblPos val="nextTo"/>
        <c:crossAx val="149612032"/>
        <c:crosses val="max"/>
        <c:crossBetween val="between"/>
      </c:valAx>
      <c:dateAx>
        <c:axId val="1496120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9590784"/>
        <c:crosses val="autoZero"/>
        <c:auto val="1"/>
        <c:lblOffset val="100"/>
        <c:baseTimeUnit val="years"/>
      </c:date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6325977048939925E-2"/>
          <c:y val="0.87740873863821955"/>
          <c:w val="0.95549226695533451"/>
          <c:h val="0.1016758411800469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Hoja1!$J$3</c:f>
              <c:strCache>
                <c:ptCount val="1"/>
                <c:pt idx="0">
                  <c:v>Bancos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Hoja1!$H$4:$I$31</c:f>
              <c:multiLvlStrCache>
                <c:ptCount val="28"/>
                <c:lvl>
                  <c:pt idx="0">
                    <c:v>jul</c:v>
                  </c:pt>
                  <c:pt idx="1">
                    <c:v>ago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dic</c:v>
                  </c:pt>
                  <c:pt idx="6">
                    <c:v>ene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abr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ago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dic</c:v>
                  </c:pt>
                  <c:pt idx="18">
                    <c:v>ene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abr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ago</c:v>
                  </c:pt>
                  <c:pt idx="26">
                    <c:v>sep</c:v>
                  </c:pt>
                  <c:pt idx="27">
                    <c:v>oct</c:v>
                  </c:pt>
                </c:lvl>
                <c:lvl>
                  <c:pt idx="0">
                    <c:v>2021</c:v>
                  </c:pt>
                  <c:pt idx="6">
                    <c:v>2022</c:v>
                  </c:pt>
                  <c:pt idx="18">
                    <c:v>2023</c:v>
                  </c:pt>
                </c:lvl>
              </c:multiLvlStrCache>
            </c:multiLvlStrRef>
          </c:cat>
          <c:val>
            <c:numRef>
              <c:f>Hoja1!$J$4:$J$31</c:f>
              <c:numCache>
                <c:formatCode>"$"\ #,##0</c:formatCode>
                <c:ptCount val="28"/>
                <c:pt idx="0">
                  <c:v>3026047.38299884</c:v>
                </c:pt>
                <c:pt idx="1">
                  <c:v>2977640.91677339</c:v>
                </c:pt>
                <c:pt idx="2">
                  <c:v>2935363.9615026601</c:v>
                </c:pt>
                <c:pt idx="3">
                  <c:v>2925747.6129375799</c:v>
                </c:pt>
                <c:pt idx="4">
                  <c:v>2947032.8078873199</c:v>
                </c:pt>
                <c:pt idx="5">
                  <c:v>2907060.0557615198</c:v>
                </c:pt>
                <c:pt idx="6">
                  <c:v>2929409.1134564304</c:v>
                </c:pt>
                <c:pt idx="7">
                  <c:v>2864762.1052814303</c:v>
                </c:pt>
                <c:pt idx="8">
                  <c:v>2805659.9530817796</c:v>
                </c:pt>
                <c:pt idx="9">
                  <c:v>2792187.1164698503</c:v>
                </c:pt>
                <c:pt idx="10">
                  <c:v>2756838.3999483301</c:v>
                </c:pt>
                <c:pt idx="11">
                  <c:v>2727051.0594247901</c:v>
                </c:pt>
                <c:pt idx="12">
                  <c:v>2745721.7355112699</c:v>
                </c:pt>
                <c:pt idx="13">
                  <c:v>2714352.1405790802</c:v>
                </c:pt>
                <c:pt idx="14">
                  <c:v>2803316.62769177</c:v>
                </c:pt>
                <c:pt idx="15">
                  <c:v>2805123.7422539801</c:v>
                </c:pt>
                <c:pt idx="16">
                  <c:v>2792778.57594368</c:v>
                </c:pt>
                <c:pt idx="17">
                  <c:v>2702494.1700920002</c:v>
                </c:pt>
                <c:pt idx="18">
                  <c:v>2763184.6084300801</c:v>
                </c:pt>
                <c:pt idx="19">
                  <c:v>2778845.5944487099</c:v>
                </c:pt>
                <c:pt idx="20">
                  <c:v>2777011.7476944597</c:v>
                </c:pt>
                <c:pt idx="21">
                  <c:v>2874689.57898336</c:v>
                </c:pt>
                <c:pt idx="22">
                  <c:v>2895971.46580172</c:v>
                </c:pt>
                <c:pt idx="23">
                  <c:v>2945760.8471910697</c:v>
                </c:pt>
                <c:pt idx="24">
                  <c:v>3033569.5908832997</c:v>
                </c:pt>
                <c:pt idx="25">
                  <c:v>3072968.3871569601</c:v>
                </c:pt>
                <c:pt idx="26">
                  <c:v>3189993.0808302597</c:v>
                </c:pt>
                <c:pt idx="27">
                  <c:v>3310659.5735459998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56-49D0-9DDD-D6B2DA0C8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523887"/>
        <c:axId val="721911231"/>
      </c:lineChart>
      <c:lineChart>
        <c:grouping val="standard"/>
        <c:varyColors val="0"/>
        <c:ser>
          <c:idx val="1"/>
          <c:order val="1"/>
          <c:tx>
            <c:strRef>
              <c:f>Hoja1!$K$3</c:f>
              <c:strCache>
                <c:ptCount val="1"/>
                <c:pt idx="0">
                  <c:v>Titularizado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multiLvlStrRef>
              <c:f>Hoja1!$H$4:$I$31</c:f>
              <c:multiLvlStrCache>
                <c:ptCount val="28"/>
                <c:lvl>
                  <c:pt idx="0">
                    <c:v>jul</c:v>
                  </c:pt>
                  <c:pt idx="1">
                    <c:v>ago</c:v>
                  </c:pt>
                  <c:pt idx="2">
                    <c:v>sep</c:v>
                  </c:pt>
                  <c:pt idx="3">
                    <c:v>oct</c:v>
                  </c:pt>
                  <c:pt idx="4">
                    <c:v>nov</c:v>
                  </c:pt>
                  <c:pt idx="5">
                    <c:v>dic</c:v>
                  </c:pt>
                  <c:pt idx="6">
                    <c:v>ene</c:v>
                  </c:pt>
                  <c:pt idx="7">
                    <c:v>feb</c:v>
                  </c:pt>
                  <c:pt idx="8">
                    <c:v>mar</c:v>
                  </c:pt>
                  <c:pt idx="9">
                    <c:v>abr</c:v>
                  </c:pt>
                  <c:pt idx="10">
                    <c:v>may</c:v>
                  </c:pt>
                  <c:pt idx="11">
                    <c:v>jun</c:v>
                  </c:pt>
                  <c:pt idx="12">
                    <c:v>jul</c:v>
                  </c:pt>
                  <c:pt idx="13">
                    <c:v>ago</c:v>
                  </c:pt>
                  <c:pt idx="14">
                    <c:v>sep</c:v>
                  </c:pt>
                  <c:pt idx="15">
                    <c:v>oct</c:v>
                  </c:pt>
                  <c:pt idx="16">
                    <c:v>nov</c:v>
                  </c:pt>
                  <c:pt idx="17">
                    <c:v>dic</c:v>
                  </c:pt>
                  <c:pt idx="18">
                    <c:v>ene</c:v>
                  </c:pt>
                  <c:pt idx="19">
                    <c:v>feb</c:v>
                  </c:pt>
                  <c:pt idx="20">
                    <c:v>mar</c:v>
                  </c:pt>
                  <c:pt idx="21">
                    <c:v>abr</c:v>
                  </c:pt>
                  <c:pt idx="22">
                    <c:v>may</c:v>
                  </c:pt>
                  <c:pt idx="23">
                    <c:v>jun</c:v>
                  </c:pt>
                  <c:pt idx="24">
                    <c:v>jul</c:v>
                  </c:pt>
                  <c:pt idx="25">
                    <c:v>ago</c:v>
                  </c:pt>
                  <c:pt idx="26">
                    <c:v>sep</c:v>
                  </c:pt>
                  <c:pt idx="27">
                    <c:v>oct</c:v>
                  </c:pt>
                </c:lvl>
                <c:lvl>
                  <c:pt idx="0">
                    <c:v>2021</c:v>
                  </c:pt>
                  <c:pt idx="6">
                    <c:v>2022</c:v>
                  </c:pt>
                  <c:pt idx="18">
                    <c:v>2023</c:v>
                  </c:pt>
                </c:lvl>
              </c:multiLvlStrCache>
            </c:multiLvlStrRef>
          </c:cat>
          <c:val>
            <c:numRef>
              <c:f>Hoja1!$K$4:$K$31</c:f>
              <c:numCache>
                <c:formatCode>_("$"* #,##0.00_);_("$"* \(#,##0.00\);_("$"* "-"??_);_(@_)</c:formatCode>
                <c:ptCount val="28"/>
                <c:pt idx="0">
                  <c:v>230576.80960419012</c:v>
                </c:pt>
                <c:pt idx="1">
                  <c:v>224554.68299632997</c:v>
                </c:pt>
                <c:pt idx="2">
                  <c:v>218648.17847221059</c:v>
                </c:pt>
                <c:pt idx="3">
                  <c:v>215454.9039318001</c:v>
                </c:pt>
                <c:pt idx="4">
                  <c:v>168225.47704908997</c:v>
                </c:pt>
                <c:pt idx="5">
                  <c:v>168311.30922662001</c:v>
                </c:pt>
                <c:pt idx="6">
                  <c:v>165665.07629037995</c:v>
                </c:pt>
                <c:pt idx="7">
                  <c:v>156006.35767624</c:v>
                </c:pt>
                <c:pt idx="8">
                  <c:v>151952.16107293009</c:v>
                </c:pt>
                <c:pt idx="9">
                  <c:v>149199.56822048998</c:v>
                </c:pt>
                <c:pt idx="10">
                  <c:v>142913.89132163188</c:v>
                </c:pt>
                <c:pt idx="11">
                  <c:v>143562.44097851537</c:v>
                </c:pt>
                <c:pt idx="12">
                  <c:v>144142.88260500913</c:v>
                </c:pt>
                <c:pt idx="13">
                  <c:v>142493.79568820004</c:v>
                </c:pt>
                <c:pt idx="14">
                  <c:v>138607.32412957007</c:v>
                </c:pt>
                <c:pt idx="15">
                  <c:v>139179.00488184008</c:v>
                </c:pt>
                <c:pt idx="16">
                  <c:v>139522.97988529992</c:v>
                </c:pt>
                <c:pt idx="17">
                  <c:v>138096.49931178684</c:v>
                </c:pt>
                <c:pt idx="18">
                  <c:v>140103.29574269996</c:v>
                </c:pt>
                <c:pt idx="19">
                  <c:v>138836.25867144993</c:v>
                </c:pt>
                <c:pt idx="20">
                  <c:v>141036.02518857931</c:v>
                </c:pt>
                <c:pt idx="21">
                  <c:v>138498.51202725331</c:v>
                </c:pt>
                <c:pt idx="22">
                  <c:v>138317.27324409498</c:v>
                </c:pt>
                <c:pt idx="23">
                  <c:v>142522.30808821772</c:v>
                </c:pt>
                <c:pt idx="24">
                  <c:v>143513.34521585717</c:v>
                </c:pt>
                <c:pt idx="25">
                  <c:v>148379.79546806015</c:v>
                </c:pt>
                <c:pt idx="26">
                  <c:v>148734.35788767002</c:v>
                </c:pt>
                <c:pt idx="27">
                  <c:v>153124.63380192392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56-49D0-9DDD-D6B2DA0C8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397759"/>
        <c:axId val="627195679"/>
      </c:lineChart>
      <c:catAx>
        <c:axId val="31452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911231"/>
        <c:crosses val="autoZero"/>
        <c:auto val="1"/>
        <c:lblAlgn val="ctr"/>
        <c:lblOffset val="100"/>
        <c:noMultiLvlLbl val="0"/>
      </c:catAx>
      <c:valAx>
        <c:axId val="72191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4523887"/>
        <c:crosses val="autoZero"/>
        <c:crossBetween val="between"/>
        <c:dispUnits>
          <c:builtInUnit val="thousands"/>
        </c:dispUnits>
      </c:valAx>
      <c:valAx>
        <c:axId val="627195679"/>
        <c:scaling>
          <c:orientation val="minMax"/>
          <c:min val="130000"/>
        </c:scaling>
        <c:delete val="0"/>
        <c:axPos val="r"/>
        <c:numFmt formatCode="&quot;$&quot;\ 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7397759"/>
        <c:crosses val="max"/>
        <c:crossBetween val="between"/>
        <c:dispUnits>
          <c:builtInUnit val="thousands"/>
        </c:dispUnits>
      </c:valAx>
      <c:catAx>
        <c:axId val="327397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71956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4178734033842"/>
          <c:y val="0.18903344289171062"/>
          <c:w val="0.82090973086623498"/>
          <c:h val="0.609311043326791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Hoja1!$B$3</c:f>
              <c:strCache>
                <c:ptCount val="1"/>
                <c:pt idx="0">
                  <c:v>Colocaciones totales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670-46B8-9BA8-075D15C5AB31}"/>
              </c:ext>
            </c:extLst>
          </c:dPt>
          <c:dLbls>
            <c:dLbl>
              <c:idx val="3"/>
              <c:layout>
                <c:manualLayout>
                  <c:x val="-7.1047957371226014E-3"/>
                  <c:y val="1.40483690019530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70-46B8-9BA8-075D15C5AB31}"/>
                </c:ext>
              </c:extLst>
            </c:dLbl>
            <c:dLbl>
              <c:idx val="4"/>
              <c:layout>
                <c:manualLayout>
                  <c:x val="7.1047957371224713E-3"/>
                  <c:y val="-1.40483690019530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70-46B8-9BA8-075D15C5AB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Hoja1!$B$4:$B$21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Hoja1!$C$4:$C$21</c:f>
              <c:numCache>
                <c:formatCode>_ "$"\ * #,##0_ ;_ "$"\ * \-#,##0_ ;_ "$"\ * "-"??_ ;_ @_ </c:formatCode>
                <c:ptCount val="18"/>
                <c:pt idx="0">
                  <c:v>4711.04679098</c:v>
                </c:pt>
                <c:pt idx="1">
                  <c:v>5143.040003512001</c:v>
                </c:pt>
                <c:pt idx="2">
                  <c:v>5684.31337988</c:v>
                </c:pt>
                <c:pt idx="3">
                  <c:v>13406.762550000001</c:v>
                </c:pt>
                <c:pt idx="4">
                  <c:v>13795.736677115499</c:v>
                </c:pt>
                <c:pt idx="5">
                  <c:v>8840.7885376100003</c:v>
                </c:pt>
                <c:pt idx="6">
                  <c:v>10174.280196649999</c:v>
                </c:pt>
                <c:pt idx="7">
                  <c:v>9263.4443554070003</c:v>
                </c:pt>
                <c:pt idx="8">
                  <c:v>10010.510679999999</c:v>
                </c:pt>
                <c:pt idx="9">
                  <c:v>5914.8470260466001</c:v>
                </c:pt>
                <c:pt idx="10">
                  <c:v>9734.5378825803364</c:v>
                </c:pt>
                <c:pt idx="11">
                  <c:v>12243.232712730098</c:v>
                </c:pt>
                <c:pt idx="12">
                  <c:v>9583.3568804786009</c:v>
                </c:pt>
                <c:pt idx="13">
                  <c:v>13662.816271148</c:v>
                </c:pt>
                <c:pt idx="14">
                  <c:v>12933.9069988315</c:v>
                </c:pt>
                <c:pt idx="15">
                  <c:v>10540.041515819001</c:v>
                </c:pt>
                <c:pt idx="16">
                  <c:v>2493.416364575</c:v>
                </c:pt>
                <c:pt idx="17" formatCode="#,##0">
                  <c:v>3235.9923860489998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70-46B8-9BA8-075D15C5AB31}"/>
            </c:ext>
          </c:extLst>
        </c:ser>
        <c:ser>
          <c:idx val="2"/>
          <c:order val="1"/>
          <c:tx>
            <c:strRef>
              <c:f>Hoja1!$D$3</c:f>
              <c:strCache>
                <c:ptCount val="1"/>
                <c:pt idx="0">
                  <c:v>Colocaciones TC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1.0495245426562468E-2"/>
                  <c:y val="7.0796460176991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70-46B8-9BA8-075D15C5AB31}"/>
                </c:ext>
              </c:extLst>
            </c:dLbl>
            <c:dLbl>
              <c:idx val="10"/>
              <c:layout>
                <c:manualLayout>
                  <c:x val="1.00497947547035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70-46B8-9BA8-075D15C5AB31}"/>
                </c:ext>
              </c:extLst>
            </c:dLbl>
            <c:dLbl>
              <c:idx val="11"/>
              <c:layout>
                <c:manualLayout>
                  <c:x val="1.40697126565849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70-46B8-9BA8-075D15C5AB31}"/>
                </c:ext>
              </c:extLst>
            </c:dLbl>
            <c:dLbl>
              <c:idx val="12"/>
              <c:layout>
                <c:manualLayout>
                  <c:x val="1.192041480540534E-2"/>
                  <c:y val="-1.435408454379343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70-46B8-9BA8-075D15C5AB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Hoja1!$B$4:$B$21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Hoja1!$D$4:$D$21</c:f>
              <c:numCache>
                <c:formatCode>_("$"\ * #,##0_);_("$"\ * \(#,##0\);_("$"\ * "-"??_);_(@_)</c:formatCode>
                <c:ptCount val="18"/>
                <c:pt idx="0">
                  <c:v>238.29826063500002</c:v>
                </c:pt>
                <c:pt idx="1">
                  <c:v>732.48560632900001</c:v>
                </c:pt>
                <c:pt idx="2">
                  <c:v>879.447</c:v>
                </c:pt>
                <c:pt idx="3">
                  <c:v>574.59480000000008</c:v>
                </c:pt>
                <c:pt idx="4">
                  <c:v>1169.9350114275001</c:v>
                </c:pt>
                <c:pt idx="5">
                  <c:v>786.05449999999996</c:v>
                </c:pt>
                <c:pt idx="6">
                  <c:v>989.01110000000006</c:v>
                </c:pt>
                <c:pt idx="7">
                  <c:v>362.8032</c:v>
                </c:pt>
                <c:pt idx="8">
                  <c:v>884.84680000000003</c:v>
                </c:pt>
                <c:pt idx="9">
                  <c:v>649.58246454659991</c:v>
                </c:pt>
                <c:pt idx="10">
                  <c:v>912.27919999999995</c:v>
                </c:pt>
                <c:pt idx="11">
                  <c:v>1452.7346069301</c:v>
                </c:pt>
                <c:pt idx="12">
                  <c:v>840.22317120340006</c:v>
                </c:pt>
                <c:pt idx="13">
                  <c:v>1477.271615224</c:v>
                </c:pt>
                <c:pt idx="14">
                  <c:v>71.843299999999999</c:v>
                </c:pt>
                <c:pt idx="15">
                  <c:v>545.66219851100004</c:v>
                </c:pt>
                <c:pt idx="16">
                  <c:v>144.386</c:v>
                </c:pt>
                <c:pt idx="17" formatCode="General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70-46B8-9BA8-075D15C5A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12918016"/>
        <c:axId val="151098432"/>
      </c:barChart>
      <c:lineChart>
        <c:grouping val="standard"/>
        <c:varyColors val="0"/>
        <c:ser>
          <c:idx val="0"/>
          <c:order val="2"/>
          <c:tx>
            <c:strRef>
              <c:f>Hoja1!$E$3</c:f>
              <c:strCache>
                <c:ptCount val="1"/>
                <c:pt idx="0">
                  <c:v>Participación TC (%)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Hoja1!$B$4:$B$21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Hoja1!$E$4:$E$21</c:f>
              <c:numCache>
                <c:formatCode>0.00%</c:formatCode>
                <c:ptCount val="18"/>
                <c:pt idx="0">
                  <c:v>5.0582868565699136E-2</c:v>
                </c:pt>
                <c:pt idx="1">
                  <c:v>0.14242269199999999</c:v>
                </c:pt>
                <c:pt idx="2">
                  <c:v>0.15471472827533758</c:v>
                </c:pt>
                <c:pt idx="3">
                  <c:v>4.2858579605409661E-2</c:v>
                </c:pt>
                <c:pt idx="4">
                  <c:v>8.4804098455155311E-2</c:v>
                </c:pt>
                <c:pt idx="5">
                  <c:v>8.8912261237333048E-2</c:v>
                </c:pt>
                <c:pt idx="6">
                  <c:v>9.7206984758061166E-2</c:v>
                </c:pt>
                <c:pt idx="7">
                  <c:v>3.9165043377006374E-2</c:v>
                </c:pt>
                <c:pt idx="8">
                  <c:v>8.8391774234638759E-2</c:v>
                </c:pt>
                <c:pt idx="9">
                  <c:v>0.10982236086345104</c:v>
                </c:pt>
                <c:pt idx="10">
                  <c:v>9.37157172743142E-2</c:v>
                </c:pt>
                <c:pt idx="11">
                  <c:v>0.1186561295547046</c:v>
                </c:pt>
                <c:pt idx="12">
                  <c:v>8.767524591669372E-2</c:v>
                </c:pt>
                <c:pt idx="13">
                  <c:v>0.10812350732868885</c:v>
                </c:pt>
                <c:pt idx="14">
                  <c:v>5.5546479502667371E-3</c:v>
                </c:pt>
                <c:pt idx="15">
                  <c:v>5.1770403151832373E-2</c:v>
                </c:pt>
                <c:pt idx="16">
                  <c:v>5.7906895154516413E-2</c:v>
                </c:pt>
                <c:pt idx="17">
                  <c:v>5.2534116190416105E-2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670-46B8-9BA8-075D15C5A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77424"/>
        <c:axId val="477478384"/>
      </c:lineChart>
      <c:catAx>
        <c:axId val="71291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/>
            </a:pPr>
            <a:endParaRPr lang="es-CO"/>
          </a:p>
        </c:txPr>
        <c:crossAx val="151098432"/>
        <c:crosses val="autoZero"/>
        <c:auto val="1"/>
        <c:lblAlgn val="ctr"/>
        <c:lblOffset val="100"/>
        <c:noMultiLvlLbl val="0"/>
      </c:catAx>
      <c:valAx>
        <c:axId val="151098432"/>
        <c:scaling>
          <c:orientation val="minMax"/>
          <c:max val="14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s-CO" sz="1000" b="0"/>
                  <a:t>Miles</a:t>
                </a:r>
                <a:r>
                  <a:rPr lang="es-CO" sz="1000" b="0" baseline="0"/>
                  <a:t> de Millones</a:t>
                </a:r>
                <a:endParaRPr lang="es-CO" sz="1000" b="0"/>
              </a:p>
            </c:rich>
          </c:tx>
          <c:overlay val="0"/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es-CO"/>
          </a:p>
        </c:txPr>
        <c:crossAx val="712918016"/>
        <c:crosses val="autoZero"/>
        <c:crossBetween val="between"/>
      </c:valAx>
      <c:valAx>
        <c:axId val="47747838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O"/>
          </a:p>
        </c:txPr>
        <c:crossAx val="477477424"/>
        <c:crosses val="max"/>
        <c:crossBetween val="between"/>
      </c:valAx>
      <c:catAx>
        <c:axId val="477477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47838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8390916859968257"/>
          <c:y val="0.91958793439108399"/>
          <c:w val="0.47834085044957048"/>
          <c:h val="6.4010312870183259E-2"/>
        </c:manualLayout>
      </c:layout>
      <c:overlay val="0"/>
      <c:txPr>
        <a:bodyPr/>
        <a:lstStyle/>
        <a:p>
          <a:pPr>
            <a:defRPr sz="10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6293A-C926-4CF2-B63C-CC87B44DD567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</dgm:pt>
    <dgm:pt modelId="{DC9060FF-841B-449B-91C0-60251353C72A}">
      <dgm:prSet phldrT="[Texto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Venta en Firme</a:t>
          </a:r>
        </a:p>
      </dgm:t>
    </dgm:pt>
    <dgm:pt modelId="{190213D4-443E-4B8B-A392-0C8EE5F30D73}" type="parTrans" cxnId="{22EE4429-8D6D-42E2-874F-043C498906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A4D0D80B-F2FE-4496-B948-D3A252351D52}" type="sibTrans" cxnId="{22EE4429-8D6D-42E2-874F-043C498906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2F072A4-8665-4ACB-A1A8-9D3E54468BA4}">
      <dgm:prSet phldrT="[Texto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Quiebra remota</a:t>
          </a:r>
        </a:p>
      </dgm:t>
    </dgm:pt>
    <dgm:pt modelId="{3310659D-EB41-4762-8034-EF930BCBFE5D}" type="parTrans" cxnId="{0C4525F4-2DC3-4E83-9B6E-2CD30F00FED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FA5F3C8-2504-401E-BECF-8862326A0F4A}" type="sibTrans" cxnId="{0C4525F4-2DC3-4E83-9B6E-2CD30F00FED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24784B1-9B8E-4641-84D9-6BFB9C01BEB8}">
      <dgm:prSet phldrT="[Texto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Separación Patrimonial</a:t>
          </a:r>
        </a:p>
      </dgm:t>
    </dgm:pt>
    <dgm:pt modelId="{3A79AAF5-E636-4908-876F-E01472B350AE}" type="parTrans" cxnId="{DBB6280E-34E0-4196-95FA-EF8D1F21E948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D1A147F-AE02-4583-856F-E6F7181B9967}" type="sibTrans" cxnId="{DBB6280E-34E0-4196-95FA-EF8D1F21E948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E1C4391-68C7-42B2-84AB-04CAD37CB801}" type="pres">
      <dgm:prSet presAssocID="{0286293A-C926-4CF2-B63C-CC87B44DD567}" presName="compositeShape" presStyleCnt="0">
        <dgm:presLayoutVars>
          <dgm:chMax val="7"/>
          <dgm:dir/>
          <dgm:resizeHandles val="exact"/>
        </dgm:presLayoutVars>
      </dgm:prSet>
      <dgm:spPr/>
    </dgm:pt>
    <dgm:pt modelId="{7621508F-6933-432E-8EC7-EBE8D6E40293}" type="pres">
      <dgm:prSet presAssocID="{DC9060FF-841B-449B-91C0-60251353C72A}" presName="circ1" presStyleLbl="vennNode1" presStyleIdx="0" presStyleCnt="3"/>
      <dgm:spPr/>
    </dgm:pt>
    <dgm:pt modelId="{9DE144D8-8781-46DA-8DEF-DD34FB1FA168}" type="pres">
      <dgm:prSet presAssocID="{DC9060FF-841B-449B-91C0-60251353C7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E3DEDA-3DC2-4839-87B5-CDCFDFE6E6B3}" type="pres">
      <dgm:prSet presAssocID="{82F072A4-8665-4ACB-A1A8-9D3E54468BA4}" presName="circ2" presStyleLbl="vennNode1" presStyleIdx="1" presStyleCnt="3"/>
      <dgm:spPr/>
    </dgm:pt>
    <dgm:pt modelId="{FE988596-865C-4B74-8FA5-B618B2CB3A96}" type="pres">
      <dgm:prSet presAssocID="{82F072A4-8665-4ACB-A1A8-9D3E54468B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47F5FC-17E6-4247-AC09-99BBAE641634}" type="pres">
      <dgm:prSet presAssocID="{F24784B1-9B8E-4641-84D9-6BFB9C01BEB8}" presName="circ3" presStyleLbl="vennNode1" presStyleIdx="2" presStyleCnt="3"/>
      <dgm:spPr/>
    </dgm:pt>
    <dgm:pt modelId="{CC742D1C-2064-41AF-91E0-0EC3B8766F17}" type="pres">
      <dgm:prSet presAssocID="{F24784B1-9B8E-4641-84D9-6BFB9C01BE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EED0606-C3A3-413A-A07B-1CF8CB5814DE}" type="presOf" srcId="{0286293A-C926-4CF2-B63C-CC87B44DD567}" destId="{1E1C4391-68C7-42B2-84AB-04CAD37CB801}" srcOrd="0" destOrd="0" presId="urn:microsoft.com/office/officeart/2005/8/layout/venn1"/>
    <dgm:cxn modelId="{DBB6280E-34E0-4196-95FA-EF8D1F21E948}" srcId="{0286293A-C926-4CF2-B63C-CC87B44DD567}" destId="{F24784B1-9B8E-4641-84D9-6BFB9C01BEB8}" srcOrd="2" destOrd="0" parTransId="{3A79AAF5-E636-4908-876F-E01472B350AE}" sibTransId="{5D1A147F-AE02-4583-856F-E6F7181B9967}"/>
    <dgm:cxn modelId="{22EE4429-8D6D-42E2-874F-043C4989062D}" srcId="{0286293A-C926-4CF2-B63C-CC87B44DD567}" destId="{DC9060FF-841B-449B-91C0-60251353C72A}" srcOrd="0" destOrd="0" parTransId="{190213D4-443E-4B8B-A392-0C8EE5F30D73}" sibTransId="{A4D0D80B-F2FE-4496-B948-D3A252351D52}"/>
    <dgm:cxn modelId="{796E9A3C-3DF8-45B7-909E-49474DFE9849}" type="presOf" srcId="{DC9060FF-841B-449B-91C0-60251353C72A}" destId="{9DE144D8-8781-46DA-8DEF-DD34FB1FA168}" srcOrd="1" destOrd="0" presId="urn:microsoft.com/office/officeart/2005/8/layout/venn1"/>
    <dgm:cxn modelId="{D1539661-2869-48B3-AB2F-64A9745579CD}" type="presOf" srcId="{F24784B1-9B8E-4641-84D9-6BFB9C01BEB8}" destId="{CC742D1C-2064-41AF-91E0-0EC3B8766F17}" srcOrd="1" destOrd="0" presId="urn:microsoft.com/office/officeart/2005/8/layout/venn1"/>
    <dgm:cxn modelId="{B949117D-1C79-4EC5-80C7-1AA82B95931A}" type="presOf" srcId="{82F072A4-8665-4ACB-A1A8-9D3E54468BA4}" destId="{FE988596-865C-4B74-8FA5-B618B2CB3A96}" srcOrd="1" destOrd="0" presId="urn:microsoft.com/office/officeart/2005/8/layout/venn1"/>
    <dgm:cxn modelId="{EDCDC1A3-654A-4D58-A2AD-5E2BEF239404}" type="presOf" srcId="{F24784B1-9B8E-4641-84D9-6BFB9C01BEB8}" destId="{3E47F5FC-17E6-4247-AC09-99BBAE641634}" srcOrd="0" destOrd="0" presId="urn:microsoft.com/office/officeart/2005/8/layout/venn1"/>
    <dgm:cxn modelId="{A2DB76C4-798A-4F41-8D98-4C9B9CDD36C9}" type="presOf" srcId="{DC9060FF-841B-449B-91C0-60251353C72A}" destId="{7621508F-6933-432E-8EC7-EBE8D6E40293}" srcOrd="0" destOrd="0" presId="urn:microsoft.com/office/officeart/2005/8/layout/venn1"/>
    <dgm:cxn modelId="{465DA2C9-5833-4B86-83DC-0DA8ADCE44A3}" type="presOf" srcId="{82F072A4-8665-4ACB-A1A8-9D3E54468BA4}" destId="{5BE3DEDA-3DC2-4839-87B5-CDCFDFE6E6B3}" srcOrd="0" destOrd="0" presId="urn:microsoft.com/office/officeart/2005/8/layout/venn1"/>
    <dgm:cxn modelId="{0C4525F4-2DC3-4E83-9B6E-2CD30F00FED4}" srcId="{0286293A-C926-4CF2-B63C-CC87B44DD567}" destId="{82F072A4-8665-4ACB-A1A8-9D3E54468BA4}" srcOrd="1" destOrd="0" parTransId="{3310659D-EB41-4762-8034-EF930BCBFE5D}" sibTransId="{1FA5F3C8-2504-401E-BECF-8862326A0F4A}"/>
    <dgm:cxn modelId="{A5750F4A-C2A8-4184-9ABE-69A34EED842A}" type="presParOf" srcId="{1E1C4391-68C7-42B2-84AB-04CAD37CB801}" destId="{7621508F-6933-432E-8EC7-EBE8D6E40293}" srcOrd="0" destOrd="0" presId="urn:microsoft.com/office/officeart/2005/8/layout/venn1"/>
    <dgm:cxn modelId="{267F8047-30EB-4688-820F-67BCCDB66D37}" type="presParOf" srcId="{1E1C4391-68C7-42B2-84AB-04CAD37CB801}" destId="{9DE144D8-8781-46DA-8DEF-DD34FB1FA168}" srcOrd="1" destOrd="0" presId="urn:microsoft.com/office/officeart/2005/8/layout/venn1"/>
    <dgm:cxn modelId="{9823629C-6AFD-4EEF-AE8B-9ED0180FBA1C}" type="presParOf" srcId="{1E1C4391-68C7-42B2-84AB-04CAD37CB801}" destId="{5BE3DEDA-3DC2-4839-87B5-CDCFDFE6E6B3}" srcOrd="2" destOrd="0" presId="urn:microsoft.com/office/officeart/2005/8/layout/venn1"/>
    <dgm:cxn modelId="{85EB5D52-B251-4459-8759-B5233ECF2713}" type="presParOf" srcId="{1E1C4391-68C7-42B2-84AB-04CAD37CB801}" destId="{FE988596-865C-4B74-8FA5-B618B2CB3A96}" srcOrd="3" destOrd="0" presId="urn:microsoft.com/office/officeart/2005/8/layout/venn1"/>
    <dgm:cxn modelId="{33C220CC-C406-4E10-9052-6C38B94213CF}" type="presParOf" srcId="{1E1C4391-68C7-42B2-84AB-04CAD37CB801}" destId="{3E47F5FC-17E6-4247-AC09-99BBAE641634}" srcOrd="4" destOrd="0" presId="urn:microsoft.com/office/officeart/2005/8/layout/venn1"/>
    <dgm:cxn modelId="{860E7EAF-99E3-46C1-BE56-13A11AE92D1F}" type="presParOf" srcId="{1E1C4391-68C7-42B2-84AB-04CAD37CB801}" destId="{CC742D1C-2064-41AF-91E0-0EC3B8766F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508F-6933-432E-8EC7-EBE8D6E40293}">
      <dsp:nvSpPr>
        <dsp:cNvPr id="0" name=""/>
        <dsp:cNvSpPr/>
      </dsp:nvSpPr>
      <dsp:spPr>
        <a:xfrm>
          <a:off x="1797127" y="35814"/>
          <a:ext cx="1719112" cy="1719112"/>
        </a:xfrm>
        <a:prstGeom prst="ellipse">
          <a:avLst/>
        </a:prstGeom>
        <a:solidFill>
          <a:srgbClr val="00206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bg1"/>
              </a:solidFill>
            </a:rPr>
            <a:t>Venta en Firme</a:t>
          </a:r>
        </a:p>
      </dsp:txBody>
      <dsp:txXfrm>
        <a:off x="2026342" y="336659"/>
        <a:ext cx="1260682" cy="773600"/>
      </dsp:txXfrm>
    </dsp:sp>
    <dsp:sp modelId="{5BE3DEDA-3DC2-4839-87B5-CDCFDFE6E6B3}">
      <dsp:nvSpPr>
        <dsp:cNvPr id="0" name=""/>
        <dsp:cNvSpPr/>
      </dsp:nvSpPr>
      <dsp:spPr>
        <a:xfrm>
          <a:off x="2417440" y="1110260"/>
          <a:ext cx="1719112" cy="1719112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bg1"/>
              </a:solidFill>
            </a:rPr>
            <a:t>Quiebra remota</a:t>
          </a:r>
        </a:p>
      </dsp:txBody>
      <dsp:txXfrm>
        <a:off x="2943202" y="1554364"/>
        <a:ext cx="1031467" cy="945512"/>
      </dsp:txXfrm>
    </dsp:sp>
    <dsp:sp modelId="{3E47F5FC-17E6-4247-AC09-99BBAE641634}">
      <dsp:nvSpPr>
        <dsp:cNvPr id="0" name=""/>
        <dsp:cNvSpPr/>
      </dsp:nvSpPr>
      <dsp:spPr>
        <a:xfrm>
          <a:off x="1176813" y="1110260"/>
          <a:ext cx="1719112" cy="1719112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bg1"/>
              </a:solidFill>
            </a:rPr>
            <a:t>Separación Patrimonial</a:t>
          </a:r>
        </a:p>
      </dsp:txBody>
      <dsp:txXfrm>
        <a:off x="1338697" y="1554364"/>
        <a:ext cx="1031467" cy="945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9542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344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Sugiero</a:t>
            </a:r>
            <a:r>
              <a:rPr lang="x-none" baseline="0" dirty="0"/>
              <a:t> cambiar el de Originadores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583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77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48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54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9EFF4-E457-FD04-9A74-87170790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3F1F8-0003-E3EA-B28F-A67D534E4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F4506-A8B3-714C-4814-E22A9D6F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 hangingPunct="1">
              <a:defRPr/>
            </a:pPr>
            <a:fld id="{A8F378EB-AA70-42D0-8AE9-BC4EB82D01FE}" type="datetimeFigureOut">
              <a:rPr lang="es-ES" kern="1200" smtClean="0">
                <a:solidFill>
                  <a:prstClr val="black">
                    <a:tint val="75000"/>
                  </a:prstClr>
                </a:solidFill>
              </a:rPr>
              <a:pPr defTabSz="257175" hangingPunct="1">
                <a:defRPr/>
              </a:pPr>
              <a:t>30/01/2024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EA8FA-89AF-E2D9-D421-3B60007F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 hangingPunct="1"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7DB30-66AF-20A9-A650-963FDE55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 hangingPunct="1">
              <a:defRPr/>
            </a:pPr>
            <a:fld id="{5793941E-0569-4A27-9ECA-6EFF8579A558}" type="slidenum">
              <a:rPr lang="es-ES" kern="1200" smtClean="0">
                <a:solidFill>
                  <a:prstClr val="black">
                    <a:tint val="75000"/>
                  </a:prstClr>
                </a:solidFill>
              </a:rPr>
              <a:pPr defTabSz="257175" hangingPunct="1">
                <a:defRPr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3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390A5C0-C330-E378-5EC6-D29BCEDF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2025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663B4E4-2568-473C-B4FE-2D5EB7B65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00" y="2472745"/>
            <a:ext cx="9549200" cy="15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68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63084" y="2906712"/>
            <a:ext cx="103632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25117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439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2121-5E1E-42EA-9374-CCAE989BE05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7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2121-5E1E-42EA-9374-CCAE989BE055}" type="datetimeFigureOut">
              <a:rPr lang="es-CO" smtClean="0"/>
              <a:t>30/01/2024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63084" y="2906712"/>
            <a:ext cx="10363201" cy="150018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9006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979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de presentación cop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299808" y="2710998"/>
            <a:ext cx="8278083" cy="14700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123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223F1F8-0003-E3EA-B28F-A67D534E4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92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F4506-A8B3-714C-4814-E22A9D6F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hangingPunct="1">
              <a:defRPr/>
            </a:pPr>
            <a:fld id="{A8F378EB-AA70-42D0-8AE9-BC4EB82D01FE}" type="datetimeFigureOut">
              <a:rPr lang="es-ES" kern="1200" smtClean="0">
                <a:solidFill>
                  <a:prstClr val="black">
                    <a:tint val="75000"/>
                  </a:prstClr>
                </a:solidFill>
              </a:rPr>
              <a:pPr defTabSz="342900" hangingPunct="1">
                <a:defRPr/>
              </a:pPr>
              <a:t>30/01/2024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EA8FA-89AF-E2D9-D421-3B60007F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hangingPunct="1"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7DB30-66AF-20A9-A650-963FDE55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1">
              <a:defRPr/>
            </a:pPr>
            <a:fld id="{5793941E-0569-4A27-9ECA-6EFF8579A558}" type="slidenum">
              <a:rPr lang="es-ES" kern="1200" smtClean="0">
                <a:solidFill>
                  <a:prstClr val="black">
                    <a:tint val="75000"/>
                  </a:prstClr>
                </a:solidFill>
              </a:rPr>
              <a:pPr defTabSz="342900" hangingPunct="1">
                <a:defRPr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2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223F1F8-0003-E3EA-B28F-A67D534E4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92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F4506-A8B3-714C-4814-E22A9D6F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EA8FA-89AF-E2D9-D421-3B60007F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7DB30-66AF-20A9-A650-963FDE55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96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318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9EFF4-E457-FD04-9A74-87170790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3F1F8-0003-E3EA-B28F-A67D534E4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F4506-A8B3-714C-4814-E22A9D6F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 hangingPunct="1">
              <a:defRPr/>
            </a:pPr>
            <a:fld id="{A8F378EB-AA70-42D0-8AE9-BC4EB82D01FE}" type="datetimeFigureOut">
              <a:rPr lang="es-ES" kern="1200" smtClean="0">
                <a:solidFill>
                  <a:prstClr val="black">
                    <a:tint val="75000"/>
                  </a:prstClr>
                </a:solidFill>
              </a:rPr>
              <a:pPr defTabSz="257175" hangingPunct="1">
                <a:defRPr/>
              </a:pPr>
              <a:t>30/01/2024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3EA8FA-89AF-E2D9-D421-3B60007F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 hangingPunct="1">
              <a:defRPr/>
            </a:pPr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7DB30-66AF-20A9-A650-963FDE55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 hangingPunct="1">
              <a:defRPr/>
            </a:pPr>
            <a:fld id="{5793941E-0569-4A27-9ECA-6EFF8579A558}" type="slidenum">
              <a:rPr lang="es-ES" kern="1200" smtClean="0">
                <a:solidFill>
                  <a:prstClr val="black">
                    <a:tint val="75000"/>
                  </a:prstClr>
                </a:solidFill>
              </a:rPr>
              <a:pPr defTabSz="257175" hangingPunct="1">
                <a:defRPr/>
              </a:pPr>
              <a:t>‹Nº›</a:t>
            </a:fld>
            <a:endParaRPr lang="es-E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51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390A5C0-C330-E378-5EC6-D29BCEDF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761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663B4E4-2568-473C-B4FE-2D5EB7B65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00" y="2472745"/>
            <a:ext cx="9549200" cy="15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57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82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95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9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69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48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85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50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CA7B430-FA2A-C160-9070-AA9587A0EE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9E92DB-8B66-9BB5-6F94-8AAEBDED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2168F6-17C8-FD48-5069-6D7FA6215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8255F-0DD1-100F-97FA-5AD22EDC7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B9D72-6338-45AC-04BE-EDF09C803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7307D7-C493-A199-357F-53873CF6F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90F774-595B-AD30-1398-CDCDFD526F1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1" y="71180"/>
            <a:ext cx="2419851" cy="5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67" r:id="rId4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106515C-7916-EB8D-F1BB-93D00628E1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85" y="71179"/>
            <a:ext cx="1597905" cy="33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B3E4F62-6862-C37A-8FD5-BA4DEF42BF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530096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A3679-23A0-3BC9-C2AD-B20F99E6C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626FEE-D86A-9C7E-F770-C761B90BE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52319-C717-833E-24E5-983BA7A44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0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0" r:id="rId2"/>
    <p:sldLayoutId id="2147483761" r:id="rId3"/>
    <p:sldLayoutId id="2147483762" r:id="rId4"/>
    <p:sldLayoutId id="2147483661" r:id="rId5"/>
    <p:sldLayoutId id="2147483763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CA7B430-FA2A-C160-9070-AA9587A0EE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8255F-0DD1-100F-97FA-5AD22EDC7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B9D72-6338-45AC-04BE-EDF09C803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7307D7-C493-A199-357F-53873CF6F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CCC8F8-7936-7678-31BD-1CFC9C425C0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66" y="2351295"/>
            <a:ext cx="4927734" cy="10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CA7B430-FA2A-C160-9070-AA9587A0EE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9E92DB-8B66-9BB5-6F94-8AAEBDED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2168F6-17C8-FD48-5069-6D7FA6215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8255F-0DD1-100F-97FA-5AD22EDC7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3B5E-D072-CF4F-AFDB-C831BF906B71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B9D72-6338-45AC-04BE-EDF09C803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7307D7-C493-A199-357F-53873CF6F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00C-0CB7-0042-9334-B6872669D03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90F774-595B-AD30-1398-CDCDFD526F1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1" y="71178"/>
            <a:ext cx="2419850" cy="5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8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moreno@titularizadora.com" TargetMode="External"/><Relationship Id="rId2" Type="http://schemas.openxmlformats.org/officeDocument/2006/relationships/hyperlink" Target="mailto:asalcedo@titularizadora.com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josorio@titularizadora.co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jp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25.jpeg"/><Relationship Id="rId10" Type="http://schemas.openxmlformats.org/officeDocument/2006/relationships/image" Target="../media/image21.emf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ctrTitle"/>
          </p:nvPr>
        </p:nvSpPr>
        <p:spPr>
          <a:xfrm>
            <a:off x="2568338" y="1534024"/>
            <a:ext cx="7055317" cy="18949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CO" sz="4400" dirty="0">
                <a:solidFill>
                  <a:srgbClr val="001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Titularizadora Colombiana</a:t>
            </a:r>
            <a:br>
              <a:rPr lang="es-CO" sz="4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Presentación Corporativa</a:t>
            </a:r>
            <a:endParaRPr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849139BA-27A8-46D4-2D60-ACF034107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8802" y="4085379"/>
            <a:ext cx="2774387" cy="4615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700"/>
            </a:pPr>
            <a:r>
              <a:rPr lang="es-CO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Diciembre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35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775520" y="1214457"/>
            <a:ext cx="1591568" cy="468442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ffectLst/>
        </p:spPr>
        <p:txBody>
          <a:bodyPr wrap="none" anchor="ctr"/>
          <a:lstStyle/>
          <a:p>
            <a:r>
              <a:rPr lang="es-CO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Principales </a:t>
            </a:r>
          </a:p>
          <a:p>
            <a:r>
              <a:rPr lang="es-CO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Funciones</a:t>
            </a:r>
          </a:p>
        </p:txBody>
      </p:sp>
      <p:sp>
        <p:nvSpPr>
          <p:cNvPr id="21" name="20 Pentágono"/>
          <p:cNvSpPr/>
          <p:nvPr/>
        </p:nvSpPr>
        <p:spPr>
          <a:xfrm>
            <a:off x="3438997" y="1214457"/>
            <a:ext cx="356625" cy="4684425"/>
          </a:xfrm>
          <a:prstGeom prst="homePlate">
            <a:avLst>
              <a:gd name="adj" fmla="val 207033"/>
            </a:avLst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alibri Light" panose="020F0302020204030204" pitchFamily="34" charset="0"/>
            </a:endParaRPr>
          </a:p>
        </p:txBody>
      </p:sp>
      <p:sp>
        <p:nvSpPr>
          <p:cNvPr id="6" name="Shape 145"/>
          <p:cNvSpPr>
            <a:spLocks noGrp="1"/>
          </p:cNvSpPr>
          <p:nvPr>
            <p:ph type="title"/>
          </p:nvPr>
        </p:nvSpPr>
        <p:spPr>
          <a:xfrm>
            <a:off x="1186996" y="430869"/>
            <a:ext cx="7585943" cy="505008"/>
          </a:xfrm>
          <a:prstGeom prst="round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x-none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Nuestras Funciones</a:t>
            </a:r>
            <a:endParaRPr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27862" y="1214457"/>
            <a:ext cx="6059103" cy="46844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Selección y certificación de originadores y administradores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Formulación de estándares de originación y administración de activos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Definición de criterios de selección de activos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Definición y compra de portafolios de activos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Estructuración y colocación de títulos en el mercado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y seguimiento de los activos titularizados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Provisión de información al mercado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Desarrollo del mercado de títulos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Otorgamiento de garantías y coberturas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Establecimiento de relaciones permanentes con inversionistas</a:t>
            </a:r>
          </a:p>
        </p:txBody>
      </p:sp>
    </p:spTree>
    <p:extLst>
      <p:ext uri="{BB962C8B-B14F-4D97-AF65-F5344CB8AC3E}">
        <p14:creationId xmlns:p14="http://schemas.microsoft.com/office/powerpoint/2010/main" val="427217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CuadroTexto"/>
          <p:cNvSpPr txBox="1"/>
          <p:nvPr/>
        </p:nvSpPr>
        <p:spPr>
          <a:xfrm>
            <a:off x="2632626" y="3888701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200" b="1" kern="1200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504834" y="3024605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200" b="1" kern="1200" dirty="0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5152906" y="3312637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200" b="1" kern="1200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1963051" y="6396335"/>
            <a:ext cx="7332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Superintendencia Financiera de Colombia y Banco de la República.</a:t>
            </a:r>
          </a:p>
        </p:txBody>
      </p:sp>
      <p:sp>
        <p:nvSpPr>
          <p:cNvPr id="13" name="Shape 145"/>
          <p:cNvSpPr txBox="1">
            <a:spLocks/>
          </p:cNvSpPr>
          <p:nvPr/>
        </p:nvSpPr>
        <p:spPr>
          <a:xfrm>
            <a:off x="1038106" y="390293"/>
            <a:ext cx="8229600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indent="0" algn="ctr" eaLnBrk="1" hangingPunct="1">
              <a:defRPr sz="4800">
                <a:solidFill>
                  <a:srgbClr val="C2230C"/>
                </a:solidFill>
              </a:defRPr>
            </a:lvl2pPr>
            <a:lvl3pPr indent="0" algn="ctr" eaLnBrk="1" hangingPunct="1">
              <a:defRPr sz="4800">
                <a:solidFill>
                  <a:srgbClr val="C2230C"/>
                </a:solidFill>
              </a:defRPr>
            </a:lvl3pPr>
            <a:lvl4pPr indent="0" algn="ctr" eaLnBrk="1" hangingPunct="1">
              <a:defRPr sz="4800">
                <a:solidFill>
                  <a:srgbClr val="C2230C"/>
                </a:solidFill>
              </a:defRPr>
            </a:lvl4pPr>
            <a:lvl5pPr indent="0" algn="ctr" eaLnBrk="1" hangingPunct="1">
              <a:defRPr sz="4800">
                <a:solidFill>
                  <a:srgbClr val="C2230C"/>
                </a:solidFill>
              </a:defRPr>
            </a:lvl5pPr>
            <a:lvl6pPr indent="0" algn="ctr" eaLnBrk="1" hangingPunct="1">
              <a:defRPr sz="4800">
                <a:solidFill>
                  <a:srgbClr val="C2230C"/>
                </a:solidFill>
              </a:defRPr>
            </a:lvl6pPr>
            <a:lvl7pPr indent="0" algn="ctr" eaLnBrk="1" hangingPunct="1">
              <a:defRPr sz="4800">
                <a:solidFill>
                  <a:srgbClr val="C2230C"/>
                </a:solidFill>
              </a:defRPr>
            </a:lvl7pPr>
            <a:lvl8pPr indent="0" algn="ctr" eaLnBrk="1" hangingPunct="1">
              <a:defRPr sz="4800">
                <a:solidFill>
                  <a:srgbClr val="C2230C"/>
                </a:solidFill>
              </a:defRPr>
            </a:lvl8pPr>
            <a:lvl9pPr indent="0" algn="ctr" eaLnBrk="1" hangingPunct="1">
              <a:defRPr sz="4800">
                <a:solidFill>
                  <a:srgbClr val="C2230C"/>
                </a:solidFill>
              </a:defRPr>
            </a:lvl9pPr>
          </a:lstStyle>
          <a:p>
            <a:r>
              <a:rPr lang="es-CO" dirty="0"/>
              <a:t>Nuestra Contribución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920247" y="936901"/>
            <a:ext cx="82677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419" sz="1400" dirty="0"/>
              <a:t>Nuestra labor ha permitido el desarrollo de créditos en tasa fija con mejores términos de financiación en el sector hipotecario.</a:t>
            </a:r>
            <a:endParaRPr lang="es-CO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546108" y="1514106"/>
            <a:ext cx="3282215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Tasas de interés de crédito hipotecario</a:t>
            </a:r>
            <a:b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</a:b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(%)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1351ABF-BD9D-A58F-849A-6374C0C41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780744"/>
              </p:ext>
            </p:extLst>
          </p:nvPr>
        </p:nvGraphicFramePr>
        <p:xfrm>
          <a:off x="3253515" y="2120206"/>
          <a:ext cx="5867400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351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CuadroTexto"/>
          <p:cNvSpPr txBox="1"/>
          <p:nvPr/>
        </p:nvSpPr>
        <p:spPr>
          <a:xfrm>
            <a:off x="2632626" y="3888701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200" b="1" kern="1200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504834" y="3024605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200" b="1" kern="1200" dirty="0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5152906" y="3312637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200" b="1" kern="1200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1260167" y="6514943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Superintendencia Financiera de Colombia.</a:t>
            </a:r>
            <a:endParaRPr lang="es-CO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hape 145"/>
          <p:cNvSpPr txBox="1">
            <a:spLocks/>
          </p:cNvSpPr>
          <p:nvPr/>
        </p:nvSpPr>
        <p:spPr>
          <a:xfrm>
            <a:off x="1038106" y="425603"/>
            <a:ext cx="8229600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indent="0" algn="ctr" eaLnBrk="1" hangingPunct="1">
              <a:defRPr sz="4800">
                <a:solidFill>
                  <a:srgbClr val="C2230C"/>
                </a:solidFill>
              </a:defRPr>
            </a:lvl2pPr>
            <a:lvl3pPr indent="0" algn="ctr" eaLnBrk="1" hangingPunct="1">
              <a:defRPr sz="4800">
                <a:solidFill>
                  <a:srgbClr val="C2230C"/>
                </a:solidFill>
              </a:defRPr>
            </a:lvl3pPr>
            <a:lvl4pPr indent="0" algn="ctr" eaLnBrk="1" hangingPunct="1">
              <a:defRPr sz="4800">
                <a:solidFill>
                  <a:srgbClr val="C2230C"/>
                </a:solidFill>
              </a:defRPr>
            </a:lvl4pPr>
            <a:lvl5pPr indent="0" algn="ctr" eaLnBrk="1" hangingPunct="1">
              <a:defRPr sz="4800">
                <a:solidFill>
                  <a:srgbClr val="C2230C"/>
                </a:solidFill>
              </a:defRPr>
            </a:lvl5pPr>
            <a:lvl6pPr indent="0" algn="ctr" eaLnBrk="1" hangingPunct="1">
              <a:defRPr sz="4800">
                <a:solidFill>
                  <a:srgbClr val="C2230C"/>
                </a:solidFill>
              </a:defRPr>
            </a:lvl6pPr>
            <a:lvl7pPr indent="0" algn="ctr" eaLnBrk="1" hangingPunct="1">
              <a:defRPr sz="4800">
                <a:solidFill>
                  <a:srgbClr val="C2230C"/>
                </a:solidFill>
              </a:defRPr>
            </a:lvl7pPr>
            <a:lvl8pPr indent="0" algn="ctr" eaLnBrk="1" hangingPunct="1">
              <a:defRPr sz="4800">
                <a:solidFill>
                  <a:srgbClr val="C2230C"/>
                </a:solidFill>
              </a:defRPr>
            </a:lvl8pPr>
            <a:lvl9pPr indent="0" algn="ctr" eaLnBrk="1" hangingPunct="1">
              <a:defRPr sz="4800">
                <a:solidFill>
                  <a:srgbClr val="C2230C"/>
                </a:solidFill>
              </a:defRPr>
            </a:lvl9pPr>
          </a:lstStyle>
          <a:p>
            <a:r>
              <a:rPr lang="es-CO" dirty="0"/>
              <a:t>Nuestra Contribución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188144" y="1708074"/>
            <a:ext cx="3446255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Saldo de cartera de crédito hipotecario</a:t>
            </a:r>
            <a:b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</a:b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(COP$ billones 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353706" y="1718217"/>
            <a:ext cx="3446255" cy="553998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Cartera Vencida </a:t>
            </a:r>
            <a:r>
              <a:rPr lang="es-CO" sz="12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(&gt;120 días)</a:t>
            </a:r>
            <a:endParaRPr lang="es-CO" sz="1600" b="1" kern="12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4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</a:t>
            </a: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COP$ miles de millones)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20247" y="963395"/>
            <a:ext cx="82677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419" sz="1400" dirty="0"/>
              <a:t>Nuestra labor ha logrado la obtención de mayores recursos para la financiación de vivienda en condiciones de estabilidad financiera. </a:t>
            </a:r>
            <a:endParaRPr lang="es-CO" sz="1400" dirty="0"/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535670"/>
              </p:ext>
            </p:extLst>
          </p:nvPr>
        </p:nvGraphicFramePr>
        <p:xfrm>
          <a:off x="1232428" y="2452755"/>
          <a:ext cx="4678041" cy="364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354CF5B-A2E7-F84C-C2C0-48F8CED7D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639608"/>
              </p:ext>
            </p:extLst>
          </p:nvPr>
        </p:nvGraphicFramePr>
        <p:xfrm>
          <a:off x="6113660" y="2503819"/>
          <a:ext cx="5560889" cy="359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2733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CuadroTexto"/>
          <p:cNvSpPr txBox="1"/>
          <p:nvPr/>
        </p:nvSpPr>
        <p:spPr>
          <a:xfrm>
            <a:off x="2632626" y="3888701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200" b="1" kern="1200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4504834" y="3024605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200" b="1" kern="1200" dirty="0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5152906" y="3312637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200" b="1" kern="1200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189224" y="6507738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Fuente: Bolsa de Valores de Colombia.</a:t>
            </a:r>
            <a:endParaRPr lang="es-CO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Shape 145"/>
          <p:cNvSpPr txBox="1">
            <a:spLocks/>
          </p:cNvSpPr>
          <p:nvPr/>
        </p:nvSpPr>
        <p:spPr>
          <a:xfrm>
            <a:off x="1038106" y="362331"/>
            <a:ext cx="8229600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indent="0" algn="ctr" eaLnBrk="1" hangingPunct="1">
              <a:defRPr sz="4800">
                <a:solidFill>
                  <a:srgbClr val="C2230C"/>
                </a:solidFill>
              </a:defRPr>
            </a:lvl2pPr>
            <a:lvl3pPr indent="0" algn="ctr" eaLnBrk="1" hangingPunct="1">
              <a:defRPr sz="4800">
                <a:solidFill>
                  <a:srgbClr val="C2230C"/>
                </a:solidFill>
              </a:defRPr>
            </a:lvl3pPr>
            <a:lvl4pPr indent="0" algn="ctr" eaLnBrk="1" hangingPunct="1">
              <a:defRPr sz="4800">
                <a:solidFill>
                  <a:srgbClr val="C2230C"/>
                </a:solidFill>
              </a:defRPr>
            </a:lvl4pPr>
            <a:lvl5pPr indent="0" algn="ctr" eaLnBrk="1" hangingPunct="1">
              <a:defRPr sz="4800">
                <a:solidFill>
                  <a:srgbClr val="C2230C"/>
                </a:solidFill>
              </a:defRPr>
            </a:lvl5pPr>
            <a:lvl6pPr indent="0" algn="ctr" eaLnBrk="1" hangingPunct="1">
              <a:defRPr sz="4800">
                <a:solidFill>
                  <a:srgbClr val="C2230C"/>
                </a:solidFill>
              </a:defRPr>
            </a:lvl6pPr>
            <a:lvl7pPr indent="0" algn="ctr" eaLnBrk="1" hangingPunct="1">
              <a:defRPr sz="4800">
                <a:solidFill>
                  <a:srgbClr val="C2230C"/>
                </a:solidFill>
              </a:defRPr>
            </a:lvl7pPr>
            <a:lvl8pPr indent="0" algn="ctr" eaLnBrk="1" hangingPunct="1">
              <a:defRPr sz="4800">
                <a:solidFill>
                  <a:srgbClr val="C2230C"/>
                </a:solidFill>
              </a:defRPr>
            </a:lvl8pPr>
            <a:lvl9pPr indent="0" algn="ctr" eaLnBrk="1" hangingPunct="1">
              <a:defRPr sz="4800">
                <a:solidFill>
                  <a:srgbClr val="C2230C"/>
                </a:solidFill>
              </a:defRPr>
            </a:lvl9pPr>
          </a:lstStyle>
          <a:p>
            <a:r>
              <a:rPr lang="es-CO" dirty="0"/>
              <a:t>Nuestra Contribución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053944" y="1566202"/>
            <a:ext cx="408411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Participación en emisiones de renta fija </a:t>
            </a:r>
            <a:b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</a:b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($ miles de millones)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20247" y="1037192"/>
            <a:ext cx="82677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x-none" sz="1400" dirty="0"/>
              <a:t>Promoviendo también el desarrollo del mercado de capitales en Colombia.</a:t>
            </a:r>
            <a:endParaRPr lang="es-CO" sz="1400" dirty="0"/>
          </a:p>
        </p:txBody>
      </p:sp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583644BE-5058-9379-4F48-23FBDA3E0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174235"/>
              </p:ext>
            </p:extLst>
          </p:nvPr>
        </p:nvGraphicFramePr>
        <p:xfrm>
          <a:off x="465892" y="1993187"/>
          <a:ext cx="10769710" cy="450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231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45"/>
          <p:cNvSpPr>
            <a:spLocks noGrp="1"/>
          </p:cNvSpPr>
          <p:nvPr>
            <p:ph type="title"/>
          </p:nvPr>
        </p:nvSpPr>
        <p:spPr>
          <a:xfrm>
            <a:off x="1186997" y="430869"/>
            <a:ext cx="8423728" cy="505008"/>
          </a:xfrm>
          <a:prstGeom prst="round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Indicadores de nuestro vehículo inmobiliario TIN</a:t>
            </a:r>
            <a:endParaRPr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FAFF2A-EA37-CADA-73E4-D0BAE27FD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26" y="1504338"/>
            <a:ext cx="11305009" cy="48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0482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10">
            <a:extLst>
              <a:ext uri="{FF2B5EF4-FFF2-40B4-BE49-F238E27FC236}">
                <a16:creationId xmlns:a16="http://schemas.microsoft.com/office/drawing/2014/main" id="{C7F3CF76-4C06-E420-253E-5A368BF462AE}"/>
              </a:ext>
            </a:extLst>
          </p:cNvPr>
          <p:cNvSpPr txBox="1"/>
          <p:nvPr/>
        </p:nvSpPr>
        <p:spPr>
          <a:xfrm>
            <a:off x="5967873" y="3668791"/>
            <a:ext cx="3856433" cy="15356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359" marR="199549" algn="ctr">
              <a:spcBef>
                <a:spcPts val="75"/>
              </a:spcBef>
            </a:pPr>
            <a:r>
              <a:rPr sz="1100" b="1" spc="-2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Explorar e incorporar nuevas tecnologías y </a:t>
            </a:r>
            <a:r>
              <a:rPr sz="1100" b="1" spc="-26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modelos</a:t>
            </a:r>
            <a:r>
              <a:rPr sz="1100" b="1" spc="-2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disruptivos</a:t>
            </a:r>
          </a:p>
          <a:p>
            <a:pPr marL="6668" algn="ctr">
              <a:spcBef>
                <a:spcPts val="229"/>
              </a:spcBef>
            </a:pPr>
            <a:r>
              <a:rPr sz="1100" b="1" i="1" spc="-60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(Apuestas)</a:t>
            </a:r>
            <a:endParaRPr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44304" marR="10001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Ecosistema disruptivo/ digital</a:t>
            </a:r>
            <a:endParaRPr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44304" marR="290036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Titularización de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otros</a:t>
            </a: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activos</a:t>
            </a:r>
            <a:endPara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44304" marR="3810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Explotación de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datos</a:t>
            </a:r>
            <a:endParaRPr lang="es-CO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object 12">
            <a:extLst>
              <a:ext uri="{FF2B5EF4-FFF2-40B4-BE49-F238E27FC236}">
                <a16:creationId xmlns:a16="http://schemas.microsoft.com/office/drawing/2014/main" id="{379FAF64-216A-F4C7-5D94-6D264A2F68EE}"/>
              </a:ext>
            </a:extLst>
          </p:cNvPr>
          <p:cNvSpPr txBox="1"/>
          <p:nvPr/>
        </p:nvSpPr>
        <p:spPr>
          <a:xfrm>
            <a:off x="1561468" y="3643374"/>
            <a:ext cx="4056018" cy="14202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359" marR="199549" algn="ctr">
              <a:spcBef>
                <a:spcPts val="75"/>
              </a:spcBef>
            </a:pPr>
            <a:r>
              <a:rPr sz="1100" b="1" spc="-2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Desarrollar negocios que generen alto crecimiento y  ventajas competitivas en el mercado</a:t>
            </a:r>
          </a:p>
          <a:p>
            <a:pPr algn="ctr">
              <a:spcBef>
                <a:spcPts val="229"/>
              </a:spcBef>
            </a:pPr>
            <a:r>
              <a:rPr sz="11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sz="1100" b="1" i="1" spc="-4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100" b="1" i="1" spc="-4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100" b="1" i="1" spc="-1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1100" b="1" i="1" spc="-1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100" b="1" i="1" spc="-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100" b="1" i="1" spc="-3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</a:t>
            </a:r>
            <a:r>
              <a:rPr sz="1100" b="1" i="1" spc="-6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100" b="1" i="1" spc="-7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100" b="1" i="1" spc="-1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Ady</a:t>
            </a:r>
            <a:r>
              <a:rPr sz="1100" b="1" i="1" spc="-1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</a:t>
            </a:r>
            <a:r>
              <a:rPr sz="1100" b="1" i="1" spc="-26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100" b="1" i="1" spc="-30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100" b="1" i="1" spc="-26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100" b="1" i="1" spc="-3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100" b="1" i="1" spc="-6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1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44304" marR="3810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Carteras no hipotecarias de bancos e instituciones no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financieras</a:t>
            </a:r>
          </a:p>
          <a:p>
            <a:pPr marL="144304" marR="3810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Negocio</a:t>
            </a:r>
            <a:r>
              <a:rPr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inmobiliario</a:t>
            </a:r>
            <a:endParaRPr lang="es-CO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object 13">
            <a:extLst>
              <a:ext uri="{FF2B5EF4-FFF2-40B4-BE49-F238E27FC236}">
                <a16:creationId xmlns:a16="http://schemas.microsoft.com/office/drawing/2014/main" id="{5D85FA26-5BA1-D58E-287C-21DA4604FD35}"/>
              </a:ext>
            </a:extLst>
          </p:cNvPr>
          <p:cNvSpPr txBox="1"/>
          <p:nvPr/>
        </p:nvSpPr>
        <p:spPr>
          <a:xfrm>
            <a:off x="4409191" y="1692925"/>
            <a:ext cx="3120866" cy="42527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5366" marR="3810" indent="-1016318">
              <a:lnSpc>
                <a:spcPct val="118000"/>
              </a:lnSpc>
              <a:spcBef>
                <a:spcPts val="71"/>
              </a:spcBef>
            </a:pPr>
            <a:r>
              <a:rPr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200" b="1" spc="-34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200" b="1" spc="-2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tenc</a:t>
            </a:r>
            <a:r>
              <a:rPr sz="1200" b="1" spc="-1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200" b="1" spc="-6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</a:t>
            </a:r>
            <a:r>
              <a:rPr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14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38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</a:t>
            </a:r>
            <a:r>
              <a:rPr sz="1200" b="1" spc="-5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1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</a:t>
            </a:r>
            <a:r>
              <a:rPr sz="1200" b="1" spc="-34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200" b="1" spc="-2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200" b="1" spc="-19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200" b="1" spc="-34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200" b="1" spc="-9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2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1200" b="1" spc="-5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4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r>
              <a:rPr sz="1200" b="1" spc="-34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200" b="1" spc="-4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tera</a:t>
            </a:r>
            <a:r>
              <a:rPr sz="1200" b="1" spc="-7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spc="-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Hipo</a:t>
            </a:r>
            <a:r>
              <a:rPr sz="1200" b="1" spc="-38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tecar</a:t>
            </a:r>
            <a:r>
              <a:rPr sz="1200" b="1" spc="-4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ia  </a:t>
            </a:r>
            <a:r>
              <a:rPr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sz="1200" b="1" i="1" spc="-1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200" b="1" i="1" spc="-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200" b="1" i="1" spc="-79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200" b="1" i="1" spc="-3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200" b="1" i="1" spc="-86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i="1" spc="-3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</a:t>
            </a:r>
            <a:r>
              <a:rPr sz="1200" b="1" i="1" spc="-4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200" b="1" i="1" spc="-6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200" b="1" i="1" spc="-6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8" name="object 14">
            <a:extLst>
              <a:ext uri="{FF2B5EF4-FFF2-40B4-BE49-F238E27FC236}">
                <a16:creationId xmlns:a16="http://schemas.microsoft.com/office/drawing/2014/main" id="{051130F1-823D-E828-702E-69DE70B5B0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7486" y="1097516"/>
            <a:ext cx="490451" cy="420984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99" name="object 15">
            <a:extLst>
              <a:ext uri="{FF2B5EF4-FFF2-40B4-BE49-F238E27FC236}">
                <a16:creationId xmlns:a16="http://schemas.microsoft.com/office/drawing/2014/main" id="{BCB9D5D3-14B1-5D3E-FA6D-25BFDDE753D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4075" y="2864453"/>
            <a:ext cx="522073" cy="467177"/>
          </a:xfrm>
          <a:prstGeom prst="rect">
            <a:avLst/>
          </a:prstGeom>
          <a:solidFill>
            <a:srgbClr val="006699"/>
          </a:solidFill>
        </p:spPr>
      </p:pic>
      <p:pic>
        <p:nvPicPr>
          <p:cNvPr id="100" name="object 16">
            <a:extLst>
              <a:ext uri="{FF2B5EF4-FFF2-40B4-BE49-F238E27FC236}">
                <a16:creationId xmlns:a16="http://schemas.microsoft.com/office/drawing/2014/main" id="{4795E2B5-C286-1251-8B15-B720A5B1500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59899" y="2886891"/>
            <a:ext cx="379697" cy="393493"/>
          </a:xfrm>
          <a:prstGeom prst="rect">
            <a:avLst/>
          </a:prstGeom>
        </p:spPr>
      </p:pic>
      <p:sp>
        <p:nvSpPr>
          <p:cNvPr id="101" name="object 17">
            <a:extLst>
              <a:ext uri="{FF2B5EF4-FFF2-40B4-BE49-F238E27FC236}">
                <a16:creationId xmlns:a16="http://schemas.microsoft.com/office/drawing/2014/main" id="{2A4B8356-DCA8-03CC-5623-857839CFB1A2}"/>
              </a:ext>
            </a:extLst>
          </p:cNvPr>
          <p:cNvSpPr txBox="1"/>
          <p:nvPr/>
        </p:nvSpPr>
        <p:spPr>
          <a:xfrm>
            <a:off x="-1065811" y="2222655"/>
            <a:ext cx="6184752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39401" marR="484823" indent="-171450">
              <a:spcBef>
                <a:spcPts val="904"/>
              </a:spcBef>
              <a:buFont typeface="Arial" panose="020B0604020202020204" pitchFamily="34" charset="0"/>
              <a:buChar char="•"/>
              <a:tabLst>
                <a:tab pos="2947034" algn="l"/>
                <a:tab pos="2947511" algn="l"/>
              </a:tabLst>
            </a:pP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Revisar/ </a:t>
            </a:r>
            <a:r>
              <a:rPr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ajustar propuesta de valor 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actual</a:t>
            </a: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8244E81D-658B-9715-ADD6-AF30399185FE}"/>
              </a:ext>
            </a:extLst>
          </p:cNvPr>
          <p:cNvSpPr txBox="1"/>
          <p:nvPr/>
        </p:nvSpPr>
        <p:spPr>
          <a:xfrm>
            <a:off x="5967873" y="2145681"/>
            <a:ext cx="3620284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499" marR="3810" indent="-171450">
              <a:spcBef>
                <a:spcPts val="75"/>
              </a:spcBef>
              <a:buClr>
                <a:schemeClr val="accent1">
                  <a:lumMod val="50000"/>
                </a:schemeClr>
              </a:buClr>
              <a:buSzPct val="120833"/>
              <a:buFont typeface="Arial" panose="020B0604020202020204" pitchFamily="34" charset="0"/>
              <a:buChar char="•"/>
              <a:tabLst>
                <a:tab pos="144780" algn="l"/>
              </a:tabLst>
            </a:pPr>
            <a:r>
              <a:rPr lang="es-CO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Desarrollar</a:t>
            </a:r>
            <a:r>
              <a:rPr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 mayor profundidad </a:t>
            </a:r>
            <a:r>
              <a:rPr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visión de  cliente (originador e inversionista)</a:t>
            </a:r>
          </a:p>
        </p:txBody>
      </p:sp>
      <p:sp>
        <p:nvSpPr>
          <p:cNvPr id="103" name="object 19">
            <a:extLst>
              <a:ext uri="{FF2B5EF4-FFF2-40B4-BE49-F238E27FC236}">
                <a16:creationId xmlns:a16="http://schemas.microsoft.com/office/drawing/2014/main" id="{D7F886D5-4169-888A-D80F-927A01B94692}"/>
              </a:ext>
            </a:extLst>
          </p:cNvPr>
          <p:cNvSpPr/>
          <p:nvPr/>
        </p:nvSpPr>
        <p:spPr>
          <a:xfrm>
            <a:off x="1621542" y="2717897"/>
            <a:ext cx="8241506" cy="0"/>
          </a:xfrm>
          <a:custGeom>
            <a:avLst/>
            <a:gdLst/>
            <a:ahLst/>
            <a:cxnLst/>
            <a:rect l="l" t="t" r="r" b="b"/>
            <a:pathLst>
              <a:path w="10988675">
                <a:moveTo>
                  <a:pt x="0" y="0"/>
                </a:moveTo>
                <a:lnTo>
                  <a:pt x="10988166" y="0"/>
                </a:lnTo>
              </a:path>
            </a:pathLst>
          </a:custGeom>
          <a:ln w="190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0CD721DB-C5B3-CEA8-B5B0-1E0F742C77F1}"/>
              </a:ext>
            </a:extLst>
          </p:cNvPr>
          <p:cNvSpPr/>
          <p:nvPr/>
        </p:nvSpPr>
        <p:spPr>
          <a:xfrm flipH="1">
            <a:off x="5863434" y="2772637"/>
            <a:ext cx="45719" cy="3302285"/>
          </a:xfrm>
          <a:custGeom>
            <a:avLst/>
            <a:gdLst/>
            <a:ahLst/>
            <a:cxnLst/>
            <a:rect l="l" t="t" r="r" b="b"/>
            <a:pathLst>
              <a:path h="2700020">
                <a:moveTo>
                  <a:pt x="0" y="0"/>
                </a:moveTo>
                <a:lnTo>
                  <a:pt x="0" y="2699994"/>
                </a:lnTo>
              </a:path>
            </a:pathLst>
          </a:custGeom>
          <a:ln w="190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5" name="object 21">
            <a:extLst>
              <a:ext uri="{FF2B5EF4-FFF2-40B4-BE49-F238E27FC236}">
                <a16:creationId xmlns:a16="http://schemas.microsoft.com/office/drawing/2014/main" id="{DDA4865F-A198-4CFA-21AE-C62CDE6818B1}"/>
              </a:ext>
            </a:extLst>
          </p:cNvPr>
          <p:cNvGrpSpPr/>
          <p:nvPr/>
        </p:nvGrpSpPr>
        <p:grpSpPr>
          <a:xfrm>
            <a:off x="1753674" y="1200939"/>
            <a:ext cx="287179" cy="285750"/>
            <a:chOff x="664463" y="2014727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106" name="object 22">
              <a:extLst>
                <a:ext uri="{FF2B5EF4-FFF2-40B4-BE49-F238E27FC236}">
                  <a16:creationId xmlns:a16="http://schemas.microsoft.com/office/drawing/2014/main" id="{F73FFF03-836D-1B32-90D6-87A9932D46AE}"/>
                </a:ext>
              </a:extLst>
            </p:cNvPr>
            <p:cNvSpPr/>
            <p:nvPr/>
          </p:nvSpPr>
          <p:spPr>
            <a:xfrm>
              <a:off x="683513" y="2033777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object 23">
              <a:extLst>
                <a:ext uri="{FF2B5EF4-FFF2-40B4-BE49-F238E27FC236}">
                  <a16:creationId xmlns:a16="http://schemas.microsoft.com/office/drawing/2014/main" id="{0EF43FF3-1477-59A9-6C26-BA566920EC85}"/>
                </a:ext>
              </a:extLst>
            </p:cNvPr>
            <p:cNvSpPr/>
            <p:nvPr/>
          </p:nvSpPr>
          <p:spPr>
            <a:xfrm>
              <a:off x="683513" y="2033777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8" name="object 25">
            <a:extLst>
              <a:ext uri="{FF2B5EF4-FFF2-40B4-BE49-F238E27FC236}">
                <a16:creationId xmlns:a16="http://schemas.microsoft.com/office/drawing/2014/main" id="{FFACAFDA-CD53-A6E1-B4DD-C3EA04DE1BC5}"/>
              </a:ext>
            </a:extLst>
          </p:cNvPr>
          <p:cNvGrpSpPr/>
          <p:nvPr/>
        </p:nvGrpSpPr>
        <p:grpSpPr>
          <a:xfrm>
            <a:off x="1747706" y="3023005"/>
            <a:ext cx="287179" cy="285750"/>
            <a:chOff x="66446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109" name="object 26">
              <a:extLst>
                <a:ext uri="{FF2B5EF4-FFF2-40B4-BE49-F238E27FC236}">
                  <a16:creationId xmlns:a16="http://schemas.microsoft.com/office/drawing/2014/main" id="{7448602C-3664-1E73-77ED-24970643B20A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object 27">
              <a:extLst>
                <a:ext uri="{FF2B5EF4-FFF2-40B4-BE49-F238E27FC236}">
                  <a16:creationId xmlns:a16="http://schemas.microsoft.com/office/drawing/2014/main" id="{D19A44E5-2708-5B8A-3ADF-450EB37BE6D6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1" name="object 28">
            <a:extLst>
              <a:ext uri="{FF2B5EF4-FFF2-40B4-BE49-F238E27FC236}">
                <a16:creationId xmlns:a16="http://schemas.microsoft.com/office/drawing/2014/main" id="{1739B2F1-D9D1-EB2F-B77D-23AEA39709F8}"/>
              </a:ext>
            </a:extLst>
          </p:cNvPr>
          <p:cNvSpPr txBox="1"/>
          <p:nvPr/>
        </p:nvSpPr>
        <p:spPr>
          <a:xfrm>
            <a:off x="1833950" y="3047631"/>
            <a:ext cx="10382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135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2" name="object 29">
            <a:extLst>
              <a:ext uri="{FF2B5EF4-FFF2-40B4-BE49-F238E27FC236}">
                <a16:creationId xmlns:a16="http://schemas.microsoft.com/office/drawing/2014/main" id="{D179111A-F9AC-78A3-24DE-9C16AD217D54}"/>
              </a:ext>
            </a:extLst>
          </p:cNvPr>
          <p:cNvGrpSpPr/>
          <p:nvPr/>
        </p:nvGrpSpPr>
        <p:grpSpPr>
          <a:xfrm>
            <a:off x="6108066" y="3024316"/>
            <a:ext cx="287179" cy="285750"/>
            <a:chOff x="639470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113" name="object 30">
              <a:extLst>
                <a:ext uri="{FF2B5EF4-FFF2-40B4-BE49-F238E27FC236}">
                  <a16:creationId xmlns:a16="http://schemas.microsoft.com/office/drawing/2014/main" id="{E967A070-B9C8-5D05-5B44-0730CEB0D1F2}"/>
                </a:ext>
              </a:extLst>
            </p:cNvPr>
            <p:cNvSpPr/>
            <p:nvPr/>
          </p:nvSpPr>
          <p:spPr>
            <a:xfrm>
              <a:off x="641375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4" h="342900">
                  <a:moveTo>
                    <a:pt x="172212" y="0"/>
                  </a:moveTo>
                  <a:lnTo>
                    <a:pt x="126426" y="6120"/>
                  </a:lnTo>
                  <a:lnTo>
                    <a:pt x="85287" y="23396"/>
                  </a:lnTo>
                  <a:lnTo>
                    <a:pt x="50434" y="50196"/>
                  </a:lnTo>
                  <a:lnTo>
                    <a:pt x="23509" y="84892"/>
                  </a:lnTo>
                  <a:lnTo>
                    <a:pt x="6150" y="125853"/>
                  </a:lnTo>
                  <a:lnTo>
                    <a:pt x="0" y="171450"/>
                  </a:lnTo>
                  <a:lnTo>
                    <a:pt x="6150" y="217046"/>
                  </a:lnTo>
                  <a:lnTo>
                    <a:pt x="23509" y="258007"/>
                  </a:lnTo>
                  <a:lnTo>
                    <a:pt x="50434" y="292703"/>
                  </a:lnTo>
                  <a:lnTo>
                    <a:pt x="85287" y="319503"/>
                  </a:lnTo>
                  <a:lnTo>
                    <a:pt x="126426" y="336779"/>
                  </a:lnTo>
                  <a:lnTo>
                    <a:pt x="172212" y="342900"/>
                  </a:lnTo>
                  <a:lnTo>
                    <a:pt x="217997" y="336779"/>
                  </a:lnTo>
                  <a:lnTo>
                    <a:pt x="259136" y="319503"/>
                  </a:lnTo>
                  <a:lnTo>
                    <a:pt x="293989" y="292703"/>
                  </a:lnTo>
                  <a:lnTo>
                    <a:pt x="320914" y="258007"/>
                  </a:lnTo>
                  <a:lnTo>
                    <a:pt x="338273" y="217046"/>
                  </a:lnTo>
                  <a:lnTo>
                    <a:pt x="344424" y="171450"/>
                  </a:lnTo>
                  <a:lnTo>
                    <a:pt x="338273" y="125853"/>
                  </a:lnTo>
                  <a:lnTo>
                    <a:pt x="320914" y="84892"/>
                  </a:lnTo>
                  <a:lnTo>
                    <a:pt x="293989" y="50196"/>
                  </a:lnTo>
                  <a:lnTo>
                    <a:pt x="259136" y="23396"/>
                  </a:lnTo>
                  <a:lnTo>
                    <a:pt x="217997" y="6120"/>
                  </a:lnTo>
                  <a:lnTo>
                    <a:pt x="172212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object 31">
              <a:extLst>
                <a:ext uri="{FF2B5EF4-FFF2-40B4-BE49-F238E27FC236}">
                  <a16:creationId xmlns:a16="http://schemas.microsoft.com/office/drawing/2014/main" id="{35D775B8-B5B0-D57C-DDE9-A2A9BABF5A7A}"/>
                </a:ext>
              </a:extLst>
            </p:cNvPr>
            <p:cNvSpPr/>
            <p:nvPr/>
          </p:nvSpPr>
          <p:spPr>
            <a:xfrm>
              <a:off x="641375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4" h="342900">
                  <a:moveTo>
                    <a:pt x="0" y="171450"/>
                  </a:moveTo>
                  <a:lnTo>
                    <a:pt x="6150" y="125853"/>
                  </a:lnTo>
                  <a:lnTo>
                    <a:pt x="23509" y="84892"/>
                  </a:lnTo>
                  <a:lnTo>
                    <a:pt x="50434" y="50196"/>
                  </a:lnTo>
                  <a:lnTo>
                    <a:pt x="85287" y="23396"/>
                  </a:lnTo>
                  <a:lnTo>
                    <a:pt x="126426" y="6120"/>
                  </a:lnTo>
                  <a:lnTo>
                    <a:pt x="172212" y="0"/>
                  </a:lnTo>
                  <a:lnTo>
                    <a:pt x="217997" y="6120"/>
                  </a:lnTo>
                  <a:lnTo>
                    <a:pt x="259136" y="23396"/>
                  </a:lnTo>
                  <a:lnTo>
                    <a:pt x="293989" y="50196"/>
                  </a:lnTo>
                  <a:lnTo>
                    <a:pt x="320914" y="84892"/>
                  </a:lnTo>
                  <a:lnTo>
                    <a:pt x="338273" y="125853"/>
                  </a:lnTo>
                  <a:lnTo>
                    <a:pt x="344424" y="171450"/>
                  </a:lnTo>
                  <a:lnTo>
                    <a:pt x="338273" y="217046"/>
                  </a:lnTo>
                  <a:lnTo>
                    <a:pt x="320914" y="258007"/>
                  </a:lnTo>
                  <a:lnTo>
                    <a:pt x="293989" y="292703"/>
                  </a:lnTo>
                  <a:lnTo>
                    <a:pt x="259136" y="319503"/>
                  </a:lnTo>
                  <a:lnTo>
                    <a:pt x="217997" y="336779"/>
                  </a:lnTo>
                  <a:lnTo>
                    <a:pt x="172212" y="342900"/>
                  </a:lnTo>
                  <a:lnTo>
                    <a:pt x="126426" y="336779"/>
                  </a:lnTo>
                  <a:lnTo>
                    <a:pt x="85287" y="319503"/>
                  </a:lnTo>
                  <a:lnTo>
                    <a:pt x="50434" y="292703"/>
                  </a:lnTo>
                  <a:lnTo>
                    <a:pt x="23509" y="258007"/>
                  </a:lnTo>
                  <a:lnTo>
                    <a:pt x="6150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object 32">
            <a:extLst>
              <a:ext uri="{FF2B5EF4-FFF2-40B4-BE49-F238E27FC236}">
                <a16:creationId xmlns:a16="http://schemas.microsoft.com/office/drawing/2014/main" id="{1E492567-0F65-99C4-8BBB-1B80B2920CA1}"/>
              </a:ext>
            </a:extLst>
          </p:cNvPr>
          <p:cNvSpPr txBox="1"/>
          <p:nvPr/>
        </p:nvSpPr>
        <p:spPr>
          <a:xfrm>
            <a:off x="6194805" y="3048942"/>
            <a:ext cx="10382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135" dirty="0">
                <a:solidFill>
                  <a:srgbClr val="FFFFFF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</a:t>
            </a:r>
            <a:endParaRPr sz="1200" dirty="0"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16" name="object 28">
            <a:extLst>
              <a:ext uri="{FF2B5EF4-FFF2-40B4-BE49-F238E27FC236}">
                <a16:creationId xmlns:a16="http://schemas.microsoft.com/office/drawing/2014/main" id="{DF5F907E-E587-02D7-72CB-317E7B259DA2}"/>
              </a:ext>
            </a:extLst>
          </p:cNvPr>
          <p:cNvSpPr txBox="1"/>
          <p:nvPr/>
        </p:nvSpPr>
        <p:spPr>
          <a:xfrm>
            <a:off x="1841223" y="1223278"/>
            <a:ext cx="103823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CO" sz="1200" b="1" dirty="0">
                <a:solidFill>
                  <a:srgbClr val="F8F8F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sz="1200" b="1" dirty="0">
              <a:solidFill>
                <a:srgbClr val="F8F8F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hape 145">
            <a:extLst>
              <a:ext uri="{FF2B5EF4-FFF2-40B4-BE49-F238E27FC236}">
                <a16:creationId xmlns:a16="http://schemas.microsoft.com/office/drawing/2014/main" id="{3ADF21A9-4037-4A56-98BF-F55614C33B1B}"/>
              </a:ext>
            </a:extLst>
          </p:cNvPr>
          <p:cNvSpPr txBox="1">
            <a:spLocks/>
          </p:cNvSpPr>
          <p:nvPr/>
        </p:nvSpPr>
        <p:spPr>
          <a:xfrm>
            <a:off x="981777" y="237247"/>
            <a:ext cx="8229600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CO" dirty="0"/>
              <a:t>Pilares Estratégicos </a:t>
            </a:r>
            <a:r>
              <a:rPr lang="es-CO" dirty="0" err="1"/>
              <a:t>Titularizadora</a:t>
            </a:r>
            <a:r>
              <a:rPr lang="es-CO" dirty="0"/>
              <a:t> 2022-2027</a:t>
            </a:r>
          </a:p>
        </p:txBody>
      </p:sp>
      <p:sp>
        <p:nvSpPr>
          <p:cNvPr id="4" name="Oval 163">
            <a:extLst>
              <a:ext uri="{FF2B5EF4-FFF2-40B4-BE49-F238E27FC236}">
                <a16:creationId xmlns:a16="http://schemas.microsoft.com/office/drawing/2014/main" id="{B4765A0B-952A-5D36-C07E-9B5348E10B98}"/>
              </a:ext>
            </a:extLst>
          </p:cNvPr>
          <p:cNvSpPr/>
          <p:nvPr/>
        </p:nvSpPr>
        <p:spPr bwMode="ltGray">
          <a:xfrm>
            <a:off x="1120450" y="6005252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reeform 4851">
            <a:extLst>
              <a:ext uri="{FF2B5EF4-FFF2-40B4-BE49-F238E27FC236}">
                <a16:creationId xmlns:a16="http://schemas.microsoft.com/office/drawing/2014/main" id="{6C31457D-1853-1D98-0CAF-15FA12DD5443}"/>
              </a:ext>
            </a:extLst>
          </p:cNvPr>
          <p:cNvSpPr>
            <a:spLocks noEditPoints="1"/>
          </p:cNvSpPr>
          <p:nvPr/>
        </p:nvSpPr>
        <p:spPr bwMode="auto">
          <a:xfrm>
            <a:off x="1210857" y="6122383"/>
            <a:ext cx="438669" cy="463039"/>
          </a:xfrm>
          <a:custGeom>
            <a:avLst/>
            <a:gdLst>
              <a:gd name="T0" fmla="*/ 248 w 360"/>
              <a:gd name="T1" fmla="*/ 8 h 380"/>
              <a:gd name="T2" fmla="*/ 274 w 360"/>
              <a:gd name="T3" fmla="*/ 0 h 380"/>
              <a:gd name="T4" fmla="*/ 298 w 360"/>
              <a:gd name="T5" fmla="*/ 28 h 380"/>
              <a:gd name="T6" fmla="*/ 280 w 360"/>
              <a:gd name="T7" fmla="*/ 56 h 380"/>
              <a:gd name="T8" fmla="*/ 258 w 360"/>
              <a:gd name="T9" fmla="*/ 56 h 380"/>
              <a:gd name="T10" fmla="*/ 240 w 360"/>
              <a:gd name="T11" fmla="*/ 28 h 380"/>
              <a:gd name="T12" fmla="*/ 344 w 360"/>
              <a:gd name="T13" fmla="*/ 88 h 380"/>
              <a:gd name="T14" fmla="*/ 288 w 360"/>
              <a:gd name="T15" fmla="*/ 68 h 380"/>
              <a:gd name="T16" fmla="*/ 214 w 360"/>
              <a:gd name="T17" fmla="*/ 70 h 380"/>
              <a:gd name="T18" fmla="*/ 194 w 360"/>
              <a:gd name="T19" fmla="*/ 90 h 380"/>
              <a:gd name="T20" fmla="*/ 224 w 360"/>
              <a:gd name="T21" fmla="*/ 114 h 380"/>
              <a:gd name="T22" fmla="*/ 248 w 360"/>
              <a:gd name="T23" fmla="*/ 166 h 380"/>
              <a:gd name="T24" fmla="*/ 234 w 360"/>
              <a:gd name="T25" fmla="*/ 208 h 380"/>
              <a:gd name="T26" fmla="*/ 278 w 360"/>
              <a:gd name="T27" fmla="*/ 214 h 380"/>
              <a:gd name="T28" fmla="*/ 310 w 360"/>
              <a:gd name="T29" fmla="*/ 244 h 380"/>
              <a:gd name="T30" fmla="*/ 332 w 360"/>
              <a:gd name="T31" fmla="*/ 200 h 380"/>
              <a:gd name="T32" fmla="*/ 348 w 360"/>
              <a:gd name="T33" fmla="*/ 208 h 380"/>
              <a:gd name="T34" fmla="*/ 360 w 360"/>
              <a:gd name="T35" fmla="*/ 190 h 380"/>
              <a:gd name="T36" fmla="*/ 102 w 360"/>
              <a:gd name="T37" fmla="*/ 56 h 380"/>
              <a:gd name="T38" fmla="*/ 120 w 360"/>
              <a:gd name="T39" fmla="*/ 28 h 380"/>
              <a:gd name="T40" fmla="*/ 98 w 360"/>
              <a:gd name="T41" fmla="*/ 0 h 380"/>
              <a:gd name="T42" fmla="*/ 70 w 360"/>
              <a:gd name="T43" fmla="*/ 8 h 380"/>
              <a:gd name="T44" fmla="*/ 62 w 360"/>
              <a:gd name="T45" fmla="*/ 34 h 380"/>
              <a:gd name="T46" fmla="*/ 92 w 360"/>
              <a:gd name="T47" fmla="*/ 58 h 380"/>
              <a:gd name="T48" fmla="*/ 50 w 360"/>
              <a:gd name="T49" fmla="*/ 244 h 380"/>
              <a:gd name="T50" fmla="*/ 74 w 360"/>
              <a:gd name="T51" fmla="*/ 218 h 380"/>
              <a:gd name="T52" fmla="*/ 126 w 360"/>
              <a:gd name="T53" fmla="*/ 208 h 380"/>
              <a:gd name="T54" fmla="*/ 112 w 360"/>
              <a:gd name="T55" fmla="*/ 166 h 380"/>
              <a:gd name="T56" fmla="*/ 128 w 360"/>
              <a:gd name="T57" fmla="*/ 122 h 380"/>
              <a:gd name="T58" fmla="*/ 166 w 360"/>
              <a:gd name="T59" fmla="*/ 90 h 380"/>
              <a:gd name="T60" fmla="*/ 154 w 360"/>
              <a:gd name="T61" fmla="*/ 74 h 380"/>
              <a:gd name="T62" fmla="*/ 72 w 360"/>
              <a:gd name="T63" fmla="*/ 68 h 380"/>
              <a:gd name="T64" fmla="*/ 20 w 360"/>
              <a:gd name="T65" fmla="*/ 80 h 380"/>
              <a:gd name="T66" fmla="*/ 0 w 360"/>
              <a:gd name="T67" fmla="*/ 190 h 380"/>
              <a:gd name="T68" fmla="*/ 12 w 360"/>
              <a:gd name="T69" fmla="*/ 208 h 380"/>
              <a:gd name="T70" fmla="*/ 28 w 360"/>
              <a:gd name="T71" fmla="*/ 200 h 380"/>
              <a:gd name="T72" fmla="*/ 170 w 360"/>
              <a:gd name="T73" fmla="*/ 118 h 380"/>
              <a:gd name="T74" fmla="*/ 136 w 360"/>
              <a:gd name="T75" fmla="*/ 146 h 380"/>
              <a:gd name="T76" fmla="*/ 136 w 360"/>
              <a:gd name="T77" fmla="*/ 184 h 380"/>
              <a:gd name="T78" fmla="*/ 170 w 360"/>
              <a:gd name="T79" fmla="*/ 214 h 380"/>
              <a:gd name="T80" fmla="*/ 208 w 360"/>
              <a:gd name="T81" fmla="*/ 206 h 380"/>
              <a:gd name="T82" fmla="*/ 228 w 360"/>
              <a:gd name="T83" fmla="*/ 166 h 380"/>
              <a:gd name="T84" fmla="*/ 214 w 360"/>
              <a:gd name="T85" fmla="*/ 132 h 380"/>
              <a:gd name="T86" fmla="*/ 296 w 360"/>
              <a:gd name="T87" fmla="*/ 260 h 380"/>
              <a:gd name="T88" fmla="*/ 288 w 360"/>
              <a:gd name="T89" fmla="*/ 246 h 380"/>
              <a:gd name="T90" fmla="*/ 180 w 360"/>
              <a:gd name="T91" fmla="*/ 278 h 380"/>
              <a:gd name="T92" fmla="*/ 82 w 360"/>
              <a:gd name="T93" fmla="*/ 236 h 380"/>
              <a:gd name="T94" fmla="*/ 64 w 360"/>
              <a:gd name="T95" fmla="*/ 260 h 380"/>
              <a:gd name="T96" fmla="*/ 106 w 360"/>
              <a:gd name="T97" fmla="*/ 304 h 380"/>
              <a:gd name="T98" fmla="*/ 146 w 360"/>
              <a:gd name="T99" fmla="*/ 378 h 380"/>
              <a:gd name="T100" fmla="*/ 214 w 360"/>
              <a:gd name="T101" fmla="*/ 378 h 380"/>
              <a:gd name="T102" fmla="*/ 264 w 360"/>
              <a:gd name="T103" fmla="*/ 36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80">
                <a:moveTo>
                  <a:pt x="240" y="28"/>
                </a:moveTo>
                <a:lnTo>
                  <a:pt x="240" y="28"/>
                </a:lnTo>
                <a:lnTo>
                  <a:pt x="240" y="22"/>
                </a:lnTo>
                <a:lnTo>
                  <a:pt x="242" y="18"/>
                </a:lnTo>
                <a:lnTo>
                  <a:pt x="248" y="8"/>
                </a:lnTo>
                <a:lnTo>
                  <a:pt x="258" y="2"/>
                </a:lnTo>
                <a:lnTo>
                  <a:pt x="262" y="0"/>
                </a:lnTo>
                <a:lnTo>
                  <a:pt x="268" y="0"/>
                </a:lnTo>
                <a:lnTo>
                  <a:pt x="268" y="0"/>
                </a:lnTo>
                <a:lnTo>
                  <a:pt x="274" y="0"/>
                </a:lnTo>
                <a:lnTo>
                  <a:pt x="280" y="2"/>
                </a:lnTo>
                <a:lnTo>
                  <a:pt x="290" y="8"/>
                </a:lnTo>
                <a:lnTo>
                  <a:pt x="296" y="18"/>
                </a:lnTo>
                <a:lnTo>
                  <a:pt x="298" y="22"/>
                </a:lnTo>
                <a:lnTo>
                  <a:pt x="298" y="28"/>
                </a:lnTo>
                <a:lnTo>
                  <a:pt x="298" y="28"/>
                </a:lnTo>
                <a:lnTo>
                  <a:pt x="298" y="34"/>
                </a:lnTo>
                <a:lnTo>
                  <a:pt x="296" y="40"/>
                </a:lnTo>
                <a:lnTo>
                  <a:pt x="290" y="50"/>
                </a:lnTo>
                <a:lnTo>
                  <a:pt x="280" y="56"/>
                </a:lnTo>
                <a:lnTo>
                  <a:pt x="274" y="58"/>
                </a:lnTo>
                <a:lnTo>
                  <a:pt x="268" y="58"/>
                </a:lnTo>
                <a:lnTo>
                  <a:pt x="268" y="58"/>
                </a:lnTo>
                <a:lnTo>
                  <a:pt x="262" y="58"/>
                </a:lnTo>
                <a:lnTo>
                  <a:pt x="258" y="56"/>
                </a:lnTo>
                <a:lnTo>
                  <a:pt x="248" y="50"/>
                </a:lnTo>
                <a:lnTo>
                  <a:pt x="242" y="40"/>
                </a:lnTo>
                <a:lnTo>
                  <a:pt x="240" y="34"/>
                </a:lnTo>
                <a:lnTo>
                  <a:pt x="240" y="28"/>
                </a:lnTo>
                <a:lnTo>
                  <a:pt x="240" y="28"/>
                </a:lnTo>
                <a:close/>
                <a:moveTo>
                  <a:pt x="360" y="190"/>
                </a:moveTo>
                <a:lnTo>
                  <a:pt x="344" y="90"/>
                </a:lnTo>
                <a:lnTo>
                  <a:pt x="344" y="90"/>
                </a:lnTo>
                <a:lnTo>
                  <a:pt x="344" y="88"/>
                </a:lnTo>
                <a:lnTo>
                  <a:pt x="344" y="88"/>
                </a:lnTo>
                <a:lnTo>
                  <a:pt x="340" y="80"/>
                </a:lnTo>
                <a:lnTo>
                  <a:pt x="332" y="74"/>
                </a:lnTo>
                <a:lnTo>
                  <a:pt x="324" y="70"/>
                </a:lnTo>
                <a:lnTo>
                  <a:pt x="314" y="68"/>
                </a:lnTo>
                <a:lnTo>
                  <a:pt x="288" y="68"/>
                </a:lnTo>
                <a:lnTo>
                  <a:pt x="270" y="102"/>
                </a:lnTo>
                <a:lnTo>
                  <a:pt x="250" y="68"/>
                </a:lnTo>
                <a:lnTo>
                  <a:pt x="222" y="68"/>
                </a:lnTo>
                <a:lnTo>
                  <a:pt x="222" y="68"/>
                </a:lnTo>
                <a:lnTo>
                  <a:pt x="214" y="70"/>
                </a:lnTo>
                <a:lnTo>
                  <a:pt x="206" y="74"/>
                </a:lnTo>
                <a:lnTo>
                  <a:pt x="198" y="80"/>
                </a:lnTo>
                <a:lnTo>
                  <a:pt x="194" y="88"/>
                </a:lnTo>
                <a:lnTo>
                  <a:pt x="194" y="88"/>
                </a:lnTo>
                <a:lnTo>
                  <a:pt x="194" y="90"/>
                </a:lnTo>
                <a:lnTo>
                  <a:pt x="192" y="98"/>
                </a:lnTo>
                <a:lnTo>
                  <a:pt x="192" y="98"/>
                </a:lnTo>
                <a:lnTo>
                  <a:pt x="204" y="102"/>
                </a:lnTo>
                <a:lnTo>
                  <a:pt x="214" y="106"/>
                </a:lnTo>
                <a:lnTo>
                  <a:pt x="224" y="114"/>
                </a:lnTo>
                <a:lnTo>
                  <a:pt x="232" y="122"/>
                </a:lnTo>
                <a:lnTo>
                  <a:pt x="240" y="132"/>
                </a:lnTo>
                <a:lnTo>
                  <a:pt x="244" y="142"/>
                </a:lnTo>
                <a:lnTo>
                  <a:pt x="248" y="154"/>
                </a:lnTo>
                <a:lnTo>
                  <a:pt x="248" y="166"/>
                </a:lnTo>
                <a:lnTo>
                  <a:pt x="248" y="166"/>
                </a:lnTo>
                <a:lnTo>
                  <a:pt x="248" y="178"/>
                </a:lnTo>
                <a:lnTo>
                  <a:pt x="246" y="188"/>
                </a:lnTo>
                <a:lnTo>
                  <a:pt x="240" y="198"/>
                </a:lnTo>
                <a:lnTo>
                  <a:pt x="234" y="208"/>
                </a:lnTo>
                <a:lnTo>
                  <a:pt x="250" y="208"/>
                </a:lnTo>
                <a:lnTo>
                  <a:pt x="250" y="208"/>
                </a:lnTo>
                <a:lnTo>
                  <a:pt x="260" y="208"/>
                </a:lnTo>
                <a:lnTo>
                  <a:pt x="270" y="210"/>
                </a:lnTo>
                <a:lnTo>
                  <a:pt x="278" y="214"/>
                </a:lnTo>
                <a:lnTo>
                  <a:pt x="286" y="218"/>
                </a:lnTo>
                <a:lnTo>
                  <a:pt x="294" y="222"/>
                </a:lnTo>
                <a:lnTo>
                  <a:pt x="300" y="228"/>
                </a:lnTo>
                <a:lnTo>
                  <a:pt x="306" y="236"/>
                </a:lnTo>
                <a:lnTo>
                  <a:pt x="310" y="244"/>
                </a:lnTo>
                <a:lnTo>
                  <a:pt x="308" y="118"/>
                </a:lnTo>
                <a:lnTo>
                  <a:pt x="318" y="118"/>
                </a:lnTo>
                <a:lnTo>
                  <a:pt x="330" y="196"/>
                </a:lnTo>
                <a:lnTo>
                  <a:pt x="330" y="196"/>
                </a:lnTo>
                <a:lnTo>
                  <a:pt x="332" y="200"/>
                </a:lnTo>
                <a:lnTo>
                  <a:pt x="336" y="204"/>
                </a:lnTo>
                <a:lnTo>
                  <a:pt x="340" y="208"/>
                </a:lnTo>
                <a:lnTo>
                  <a:pt x="346" y="208"/>
                </a:lnTo>
                <a:lnTo>
                  <a:pt x="346" y="208"/>
                </a:lnTo>
                <a:lnTo>
                  <a:pt x="348" y="208"/>
                </a:lnTo>
                <a:lnTo>
                  <a:pt x="348" y="208"/>
                </a:lnTo>
                <a:lnTo>
                  <a:pt x="354" y="206"/>
                </a:lnTo>
                <a:lnTo>
                  <a:pt x="358" y="202"/>
                </a:lnTo>
                <a:lnTo>
                  <a:pt x="360" y="196"/>
                </a:lnTo>
                <a:lnTo>
                  <a:pt x="360" y="190"/>
                </a:lnTo>
                <a:lnTo>
                  <a:pt x="360" y="190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98" y="58"/>
                </a:lnTo>
                <a:lnTo>
                  <a:pt x="102" y="56"/>
                </a:lnTo>
                <a:lnTo>
                  <a:pt x="112" y="50"/>
                </a:lnTo>
                <a:lnTo>
                  <a:pt x="118" y="40"/>
                </a:lnTo>
                <a:lnTo>
                  <a:pt x="120" y="34"/>
                </a:lnTo>
                <a:lnTo>
                  <a:pt x="120" y="28"/>
                </a:lnTo>
                <a:lnTo>
                  <a:pt x="120" y="28"/>
                </a:lnTo>
                <a:lnTo>
                  <a:pt x="120" y="22"/>
                </a:lnTo>
                <a:lnTo>
                  <a:pt x="118" y="18"/>
                </a:lnTo>
                <a:lnTo>
                  <a:pt x="112" y="8"/>
                </a:lnTo>
                <a:lnTo>
                  <a:pt x="102" y="2"/>
                </a:lnTo>
                <a:lnTo>
                  <a:pt x="98" y="0"/>
                </a:lnTo>
                <a:lnTo>
                  <a:pt x="92" y="0"/>
                </a:lnTo>
                <a:lnTo>
                  <a:pt x="92" y="0"/>
                </a:lnTo>
                <a:lnTo>
                  <a:pt x="86" y="0"/>
                </a:lnTo>
                <a:lnTo>
                  <a:pt x="80" y="2"/>
                </a:lnTo>
                <a:lnTo>
                  <a:pt x="70" y="8"/>
                </a:lnTo>
                <a:lnTo>
                  <a:pt x="64" y="18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2" y="34"/>
                </a:lnTo>
                <a:lnTo>
                  <a:pt x="64" y="40"/>
                </a:lnTo>
                <a:lnTo>
                  <a:pt x="70" y="50"/>
                </a:lnTo>
                <a:lnTo>
                  <a:pt x="80" y="56"/>
                </a:lnTo>
                <a:lnTo>
                  <a:pt x="86" y="58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30" y="196"/>
                </a:moveTo>
                <a:lnTo>
                  <a:pt x="42" y="118"/>
                </a:lnTo>
                <a:lnTo>
                  <a:pt x="52" y="118"/>
                </a:lnTo>
                <a:lnTo>
                  <a:pt x="50" y="244"/>
                </a:lnTo>
                <a:lnTo>
                  <a:pt x="50" y="244"/>
                </a:lnTo>
                <a:lnTo>
                  <a:pt x="54" y="236"/>
                </a:lnTo>
                <a:lnTo>
                  <a:pt x="60" y="228"/>
                </a:lnTo>
                <a:lnTo>
                  <a:pt x="66" y="222"/>
                </a:lnTo>
                <a:lnTo>
                  <a:pt x="74" y="218"/>
                </a:lnTo>
                <a:lnTo>
                  <a:pt x="82" y="214"/>
                </a:lnTo>
                <a:lnTo>
                  <a:pt x="90" y="210"/>
                </a:lnTo>
                <a:lnTo>
                  <a:pt x="100" y="208"/>
                </a:lnTo>
                <a:lnTo>
                  <a:pt x="110" y="208"/>
                </a:lnTo>
                <a:lnTo>
                  <a:pt x="126" y="208"/>
                </a:lnTo>
                <a:lnTo>
                  <a:pt x="126" y="208"/>
                </a:lnTo>
                <a:lnTo>
                  <a:pt x="120" y="198"/>
                </a:lnTo>
                <a:lnTo>
                  <a:pt x="114" y="188"/>
                </a:lnTo>
                <a:lnTo>
                  <a:pt x="112" y="178"/>
                </a:lnTo>
                <a:lnTo>
                  <a:pt x="112" y="166"/>
                </a:lnTo>
                <a:lnTo>
                  <a:pt x="112" y="166"/>
                </a:lnTo>
                <a:lnTo>
                  <a:pt x="112" y="154"/>
                </a:lnTo>
                <a:lnTo>
                  <a:pt x="116" y="142"/>
                </a:lnTo>
                <a:lnTo>
                  <a:pt x="120" y="132"/>
                </a:lnTo>
                <a:lnTo>
                  <a:pt x="128" y="122"/>
                </a:lnTo>
                <a:lnTo>
                  <a:pt x="136" y="114"/>
                </a:lnTo>
                <a:lnTo>
                  <a:pt x="146" y="106"/>
                </a:lnTo>
                <a:lnTo>
                  <a:pt x="156" y="102"/>
                </a:lnTo>
                <a:lnTo>
                  <a:pt x="168" y="98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2" y="80"/>
                </a:lnTo>
                <a:lnTo>
                  <a:pt x="154" y="74"/>
                </a:lnTo>
                <a:lnTo>
                  <a:pt x="146" y="70"/>
                </a:lnTo>
                <a:lnTo>
                  <a:pt x="138" y="68"/>
                </a:lnTo>
                <a:lnTo>
                  <a:pt x="110" y="68"/>
                </a:lnTo>
                <a:lnTo>
                  <a:pt x="90" y="102"/>
                </a:lnTo>
                <a:lnTo>
                  <a:pt x="72" y="68"/>
                </a:lnTo>
                <a:lnTo>
                  <a:pt x="46" y="68"/>
                </a:lnTo>
                <a:lnTo>
                  <a:pt x="46" y="68"/>
                </a:lnTo>
                <a:lnTo>
                  <a:pt x="36" y="70"/>
                </a:lnTo>
                <a:lnTo>
                  <a:pt x="28" y="74"/>
                </a:lnTo>
                <a:lnTo>
                  <a:pt x="20" y="80"/>
                </a:lnTo>
                <a:lnTo>
                  <a:pt x="16" y="88"/>
                </a:lnTo>
                <a:lnTo>
                  <a:pt x="16" y="88"/>
                </a:lnTo>
                <a:lnTo>
                  <a:pt x="16" y="90"/>
                </a:lnTo>
                <a:lnTo>
                  <a:pt x="0" y="190"/>
                </a:lnTo>
                <a:lnTo>
                  <a:pt x="0" y="190"/>
                </a:lnTo>
                <a:lnTo>
                  <a:pt x="0" y="196"/>
                </a:lnTo>
                <a:lnTo>
                  <a:pt x="2" y="202"/>
                </a:lnTo>
                <a:lnTo>
                  <a:pt x="6" y="206"/>
                </a:lnTo>
                <a:lnTo>
                  <a:pt x="12" y="208"/>
                </a:lnTo>
                <a:lnTo>
                  <a:pt x="12" y="208"/>
                </a:lnTo>
                <a:lnTo>
                  <a:pt x="14" y="208"/>
                </a:lnTo>
                <a:lnTo>
                  <a:pt x="14" y="208"/>
                </a:lnTo>
                <a:lnTo>
                  <a:pt x="20" y="208"/>
                </a:lnTo>
                <a:lnTo>
                  <a:pt x="24" y="204"/>
                </a:lnTo>
                <a:lnTo>
                  <a:pt x="28" y="200"/>
                </a:lnTo>
                <a:lnTo>
                  <a:pt x="30" y="196"/>
                </a:lnTo>
                <a:lnTo>
                  <a:pt x="30" y="196"/>
                </a:lnTo>
                <a:close/>
                <a:moveTo>
                  <a:pt x="180" y="118"/>
                </a:moveTo>
                <a:lnTo>
                  <a:pt x="180" y="118"/>
                </a:lnTo>
                <a:lnTo>
                  <a:pt x="170" y="118"/>
                </a:lnTo>
                <a:lnTo>
                  <a:pt x="162" y="120"/>
                </a:lnTo>
                <a:lnTo>
                  <a:pt x="152" y="126"/>
                </a:lnTo>
                <a:lnTo>
                  <a:pt x="146" y="132"/>
                </a:lnTo>
                <a:lnTo>
                  <a:pt x="140" y="138"/>
                </a:lnTo>
                <a:lnTo>
                  <a:pt x="136" y="146"/>
                </a:lnTo>
                <a:lnTo>
                  <a:pt x="132" y="156"/>
                </a:lnTo>
                <a:lnTo>
                  <a:pt x="132" y="166"/>
                </a:lnTo>
                <a:lnTo>
                  <a:pt x="132" y="166"/>
                </a:lnTo>
                <a:lnTo>
                  <a:pt x="132" y="176"/>
                </a:lnTo>
                <a:lnTo>
                  <a:pt x="136" y="184"/>
                </a:lnTo>
                <a:lnTo>
                  <a:pt x="140" y="194"/>
                </a:lnTo>
                <a:lnTo>
                  <a:pt x="146" y="200"/>
                </a:lnTo>
                <a:lnTo>
                  <a:pt x="152" y="206"/>
                </a:lnTo>
                <a:lnTo>
                  <a:pt x="162" y="210"/>
                </a:lnTo>
                <a:lnTo>
                  <a:pt x="170" y="214"/>
                </a:lnTo>
                <a:lnTo>
                  <a:pt x="180" y="214"/>
                </a:lnTo>
                <a:lnTo>
                  <a:pt x="180" y="214"/>
                </a:lnTo>
                <a:lnTo>
                  <a:pt x="190" y="214"/>
                </a:lnTo>
                <a:lnTo>
                  <a:pt x="200" y="210"/>
                </a:lnTo>
                <a:lnTo>
                  <a:pt x="208" y="206"/>
                </a:lnTo>
                <a:lnTo>
                  <a:pt x="214" y="200"/>
                </a:lnTo>
                <a:lnTo>
                  <a:pt x="220" y="194"/>
                </a:lnTo>
                <a:lnTo>
                  <a:pt x="224" y="184"/>
                </a:lnTo>
                <a:lnTo>
                  <a:pt x="228" y="176"/>
                </a:lnTo>
                <a:lnTo>
                  <a:pt x="228" y="166"/>
                </a:lnTo>
                <a:lnTo>
                  <a:pt x="228" y="166"/>
                </a:lnTo>
                <a:lnTo>
                  <a:pt x="228" y="156"/>
                </a:lnTo>
                <a:lnTo>
                  <a:pt x="224" y="146"/>
                </a:lnTo>
                <a:lnTo>
                  <a:pt x="220" y="138"/>
                </a:lnTo>
                <a:lnTo>
                  <a:pt x="214" y="132"/>
                </a:lnTo>
                <a:lnTo>
                  <a:pt x="208" y="126"/>
                </a:lnTo>
                <a:lnTo>
                  <a:pt x="200" y="120"/>
                </a:lnTo>
                <a:lnTo>
                  <a:pt x="190" y="118"/>
                </a:lnTo>
                <a:lnTo>
                  <a:pt x="180" y="118"/>
                </a:lnTo>
                <a:close/>
                <a:moveTo>
                  <a:pt x="296" y="260"/>
                </a:moveTo>
                <a:lnTo>
                  <a:pt x="296" y="260"/>
                </a:lnTo>
                <a:lnTo>
                  <a:pt x="294" y="258"/>
                </a:lnTo>
                <a:lnTo>
                  <a:pt x="294" y="258"/>
                </a:lnTo>
                <a:lnTo>
                  <a:pt x="292" y="252"/>
                </a:lnTo>
                <a:lnTo>
                  <a:pt x="288" y="246"/>
                </a:lnTo>
                <a:lnTo>
                  <a:pt x="278" y="236"/>
                </a:lnTo>
                <a:lnTo>
                  <a:pt x="266" y="230"/>
                </a:lnTo>
                <a:lnTo>
                  <a:pt x="250" y="228"/>
                </a:lnTo>
                <a:lnTo>
                  <a:pt x="210" y="228"/>
                </a:lnTo>
                <a:lnTo>
                  <a:pt x="180" y="278"/>
                </a:lnTo>
                <a:lnTo>
                  <a:pt x="150" y="228"/>
                </a:lnTo>
                <a:lnTo>
                  <a:pt x="110" y="228"/>
                </a:lnTo>
                <a:lnTo>
                  <a:pt x="110" y="228"/>
                </a:lnTo>
                <a:lnTo>
                  <a:pt x="94" y="230"/>
                </a:lnTo>
                <a:lnTo>
                  <a:pt x="82" y="236"/>
                </a:lnTo>
                <a:lnTo>
                  <a:pt x="72" y="246"/>
                </a:lnTo>
                <a:lnTo>
                  <a:pt x="68" y="252"/>
                </a:lnTo>
                <a:lnTo>
                  <a:pt x="66" y="258"/>
                </a:lnTo>
                <a:lnTo>
                  <a:pt x="66" y="258"/>
                </a:lnTo>
                <a:lnTo>
                  <a:pt x="64" y="260"/>
                </a:lnTo>
                <a:lnTo>
                  <a:pt x="52" y="336"/>
                </a:lnTo>
                <a:lnTo>
                  <a:pt x="52" y="336"/>
                </a:lnTo>
                <a:lnTo>
                  <a:pt x="72" y="352"/>
                </a:lnTo>
                <a:lnTo>
                  <a:pt x="96" y="362"/>
                </a:lnTo>
                <a:lnTo>
                  <a:pt x="106" y="304"/>
                </a:lnTo>
                <a:lnTo>
                  <a:pt x="118" y="304"/>
                </a:lnTo>
                <a:lnTo>
                  <a:pt x="114" y="370"/>
                </a:lnTo>
                <a:lnTo>
                  <a:pt x="114" y="370"/>
                </a:lnTo>
                <a:lnTo>
                  <a:pt x="130" y="374"/>
                </a:lnTo>
                <a:lnTo>
                  <a:pt x="146" y="378"/>
                </a:lnTo>
                <a:lnTo>
                  <a:pt x="162" y="380"/>
                </a:lnTo>
                <a:lnTo>
                  <a:pt x="180" y="380"/>
                </a:lnTo>
                <a:lnTo>
                  <a:pt x="180" y="380"/>
                </a:lnTo>
                <a:lnTo>
                  <a:pt x="196" y="380"/>
                </a:lnTo>
                <a:lnTo>
                  <a:pt x="214" y="378"/>
                </a:lnTo>
                <a:lnTo>
                  <a:pt x="230" y="374"/>
                </a:lnTo>
                <a:lnTo>
                  <a:pt x="246" y="370"/>
                </a:lnTo>
                <a:lnTo>
                  <a:pt x="242" y="304"/>
                </a:lnTo>
                <a:lnTo>
                  <a:pt x="254" y="304"/>
                </a:lnTo>
                <a:lnTo>
                  <a:pt x="264" y="362"/>
                </a:lnTo>
                <a:lnTo>
                  <a:pt x="264" y="362"/>
                </a:lnTo>
                <a:lnTo>
                  <a:pt x="288" y="350"/>
                </a:lnTo>
                <a:lnTo>
                  <a:pt x="308" y="336"/>
                </a:lnTo>
                <a:lnTo>
                  <a:pt x="296" y="260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8C702B-2443-529F-82B3-494BAB6EF240}"/>
              </a:ext>
            </a:extLst>
          </p:cNvPr>
          <p:cNvSpPr txBox="1"/>
          <p:nvPr/>
        </p:nvSpPr>
        <p:spPr>
          <a:xfrm>
            <a:off x="1845352" y="6126824"/>
            <a:ext cx="23329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Más clientes, más desarrollo</a:t>
            </a:r>
            <a:endParaRPr lang="es-E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265">
            <a:extLst>
              <a:ext uri="{FF2B5EF4-FFF2-40B4-BE49-F238E27FC236}">
                <a16:creationId xmlns:a16="http://schemas.microsoft.com/office/drawing/2014/main" id="{9BEF773C-572C-9513-FCF2-B736FCB489EC}"/>
              </a:ext>
            </a:extLst>
          </p:cNvPr>
          <p:cNvSpPr/>
          <p:nvPr/>
        </p:nvSpPr>
        <p:spPr bwMode="ltGray">
          <a:xfrm>
            <a:off x="7712179" y="6016702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 4922">
            <a:extLst>
              <a:ext uri="{FF2B5EF4-FFF2-40B4-BE49-F238E27FC236}">
                <a16:creationId xmlns:a16="http://schemas.microsoft.com/office/drawing/2014/main" id="{5B1F6A16-BE89-6ED1-0CAE-01C1A8E746E3}"/>
              </a:ext>
            </a:extLst>
          </p:cNvPr>
          <p:cNvSpPr>
            <a:spLocks noEditPoints="1"/>
          </p:cNvSpPr>
          <p:nvPr/>
        </p:nvSpPr>
        <p:spPr bwMode="auto">
          <a:xfrm>
            <a:off x="7804236" y="6067638"/>
            <a:ext cx="436144" cy="494297"/>
          </a:xfrm>
          <a:custGeom>
            <a:avLst/>
            <a:gdLst>
              <a:gd name="T0" fmla="*/ 52 w 360"/>
              <a:gd name="T1" fmla="*/ 176 h 408"/>
              <a:gd name="T2" fmla="*/ 142 w 360"/>
              <a:gd name="T3" fmla="*/ 222 h 408"/>
              <a:gd name="T4" fmla="*/ 96 w 360"/>
              <a:gd name="T5" fmla="*/ 356 h 408"/>
              <a:gd name="T6" fmla="*/ 14 w 360"/>
              <a:gd name="T7" fmla="*/ 298 h 408"/>
              <a:gd name="T8" fmla="*/ 82 w 360"/>
              <a:gd name="T9" fmla="*/ 380 h 408"/>
              <a:gd name="T10" fmla="*/ 4 w 360"/>
              <a:gd name="T11" fmla="*/ 192 h 408"/>
              <a:gd name="T12" fmla="*/ 4 w 360"/>
              <a:gd name="T13" fmla="*/ 260 h 408"/>
              <a:gd name="T14" fmla="*/ 356 w 360"/>
              <a:gd name="T15" fmla="*/ 264 h 408"/>
              <a:gd name="T16" fmla="*/ 308 w 360"/>
              <a:gd name="T17" fmla="*/ 356 h 408"/>
              <a:gd name="T18" fmla="*/ 216 w 360"/>
              <a:gd name="T19" fmla="*/ 404 h 408"/>
              <a:gd name="T20" fmla="*/ 134 w 360"/>
              <a:gd name="T21" fmla="*/ 402 h 408"/>
              <a:gd name="T22" fmla="*/ 136 w 360"/>
              <a:gd name="T23" fmla="*/ 302 h 408"/>
              <a:gd name="T24" fmla="*/ 192 w 360"/>
              <a:gd name="T25" fmla="*/ 216 h 408"/>
              <a:gd name="T26" fmla="*/ 288 w 360"/>
              <a:gd name="T27" fmla="*/ 176 h 408"/>
              <a:gd name="T28" fmla="*/ 358 w 360"/>
              <a:gd name="T29" fmla="*/ 204 h 408"/>
              <a:gd name="T30" fmla="*/ 316 w 360"/>
              <a:gd name="T31" fmla="*/ 282 h 408"/>
              <a:gd name="T32" fmla="*/ 326 w 360"/>
              <a:gd name="T33" fmla="*/ 222 h 408"/>
              <a:gd name="T34" fmla="*/ 234 w 360"/>
              <a:gd name="T35" fmla="*/ 228 h 408"/>
              <a:gd name="T36" fmla="*/ 308 w 360"/>
              <a:gd name="T37" fmla="*/ 208 h 408"/>
              <a:gd name="T38" fmla="*/ 194 w 360"/>
              <a:gd name="T39" fmla="*/ 262 h 408"/>
              <a:gd name="T40" fmla="*/ 306 w 360"/>
              <a:gd name="T41" fmla="*/ 302 h 408"/>
              <a:gd name="T42" fmla="*/ 200 w 360"/>
              <a:gd name="T43" fmla="*/ 374 h 408"/>
              <a:gd name="T44" fmla="*/ 296 w 360"/>
              <a:gd name="T45" fmla="*/ 318 h 408"/>
              <a:gd name="T46" fmla="*/ 214 w 360"/>
              <a:gd name="T47" fmla="*/ 70 h 408"/>
              <a:gd name="T48" fmla="*/ 180 w 360"/>
              <a:gd name="T49" fmla="*/ 48 h 408"/>
              <a:gd name="T50" fmla="*/ 150 w 360"/>
              <a:gd name="T51" fmla="*/ 64 h 408"/>
              <a:gd name="T52" fmla="*/ 146 w 360"/>
              <a:gd name="T53" fmla="*/ 100 h 408"/>
              <a:gd name="T54" fmla="*/ 180 w 360"/>
              <a:gd name="T55" fmla="*/ 122 h 408"/>
              <a:gd name="T56" fmla="*/ 210 w 360"/>
              <a:gd name="T57" fmla="*/ 106 h 408"/>
              <a:gd name="T58" fmla="*/ 180 w 360"/>
              <a:gd name="T59" fmla="*/ 192 h 408"/>
              <a:gd name="T60" fmla="*/ 170 w 360"/>
              <a:gd name="T61" fmla="*/ 146 h 408"/>
              <a:gd name="T62" fmla="*/ 180 w 360"/>
              <a:gd name="T63" fmla="*/ 136 h 408"/>
              <a:gd name="T64" fmla="*/ 190 w 360"/>
              <a:gd name="T65" fmla="*/ 182 h 408"/>
              <a:gd name="T66" fmla="*/ 180 w 360"/>
              <a:gd name="T67" fmla="*/ 192 h 408"/>
              <a:gd name="T68" fmla="*/ 110 w 360"/>
              <a:gd name="T69" fmla="*/ 148 h 408"/>
              <a:gd name="T70" fmla="*/ 132 w 360"/>
              <a:gd name="T71" fmla="*/ 120 h 408"/>
              <a:gd name="T72" fmla="*/ 146 w 360"/>
              <a:gd name="T73" fmla="*/ 128 h 408"/>
              <a:gd name="T74" fmla="*/ 120 w 360"/>
              <a:gd name="T75" fmla="*/ 156 h 408"/>
              <a:gd name="T76" fmla="*/ 96 w 360"/>
              <a:gd name="T77" fmla="*/ 94 h 408"/>
              <a:gd name="T78" fmla="*/ 92 w 360"/>
              <a:gd name="T79" fmla="*/ 78 h 408"/>
              <a:gd name="T80" fmla="*/ 122 w 360"/>
              <a:gd name="T81" fmla="*/ 76 h 408"/>
              <a:gd name="T82" fmla="*/ 126 w 360"/>
              <a:gd name="T83" fmla="*/ 92 h 408"/>
              <a:gd name="T84" fmla="*/ 132 w 360"/>
              <a:gd name="T85" fmla="*/ 50 h 408"/>
              <a:gd name="T86" fmla="*/ 118 w 360"/>
              <a:gd name="T87" fmla="*/ 28 h 408"/>
              <a:gd name="T88" fmla="*/ 134 w 360"/>
              <a:gd name="T89" fmla="*/ 24 h 408"/>
              <a:gd name="T90" fmla="*/ 144 w 360"/>
              <a:gd name="T91" fmla="*/ 48 h 408"/>
              <a:gd name="T92" fmla="*/ 240 w 360"/>
              <a:gd name="T93" fmla="*/ 156 h 408"/>
              <a:gd name="T94" fmla="*/ 214 w 360"/>
              <a:gd name="T95" fmla="*/ 128 h 408"/>
              <a:gd name="T96" fmla="*/ 228 w 360"/>
              <a:gd name="T97" fmla="*/ 120 h 408"/>
              <a:gd name="T98" fmla="*/ 250 w 360"/>
              <a:gd name="T99" fmla="*/ 148 h 408"/>
              <a:gd name="T100" fmla="*/ 242 w 360"/>
              <a:gd name="T101" fmla="*/ 94 h 408"/>
              <a:gd name="T102" fmla="*/ 232 w 360"/>
              <a:gd name="T103" fmla="*/ 84 h 408"/>
              <a:gd name="T104" fmla="*/ 260 w 360"/>
              <a:gd name="T105" fmla="*/ 74 h 408"/>
              <a:gd name="T106" fmla="*/ 270 w 360"/>
              <a:gd name="T107" fmla="*/ 84 h 408"/>
              <a:gd name="T108" fmla="*/ 242 w 360"/>
              <a:gd name="T109" fmla="*/ 94 h 408"/>
              <a:gd name="T110" fmla="*/ 214 w 360"/>
              <a:gd name="T111" fmla="*/ 46 h 408"/>
              <a:gd name="T112" fmla="*/ 230 w 360"/>
              <a:gd name="T113" fmla="*/ 22 h 408"/>
              <a:gd name="T114" fmla="*/ 244 w 360"/>
              <a:gd name="T115" fmla="*/ 32 h 408"/>
              <a:gd name="T116" fmla="*/ 224 w 360"/>
              <a:gd name="T117" fmla="*/ 52 h 408"/>
              <a:gd name="T118" fmla="*/ 170 w 360"/>
              <a:gd name="T119" fmla="*/ 28 h 408"/>
              <a:gd name="T120" fmla="*/ 176 w 360"/>
              <a:gd name="T121" fmla="*/ 2 h 408"/>
              <a:gd name="T122" fmla="*/ 190 w 360"/>
              <a:gd name="T123" fmla="*/ 10 h 408"/>
              <a:gd name="T124" fmla="*/ 180 w 360"/>
              <a:gd name="T125" fmla="*/ 3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" h="408">
                <a:moveTo>
                  <a:pt x="112" y="272"/>
                </a:moveTo>
                <a:lnTo>
                  <a:pt x="18" y="178"/>
                </a:lnTo>
                <a:lnTo>
                  <a:pt x="18" y="178"/>
                </a:lnTo>
                <a:lnTo>
                  <a:pt x="36" y="176"/>
                </a:lnTo>
                <a:lnTo>
                  <a:pt x="52" y="176"/>
                </a:lnTo>
                <a:lnTo>
                  <a:pt x="52" y="176"/>
                </a:lnTo>
                <a:lnTo>
                  <a:pt x="80" y="178"/>
                </a:lnTo>
                <a:lnTo>
                  <a:pt x="108" y="184"/>
                </a:lnTo>
                <a:lnTo>
                  <a:pt x="132" y="194"/>
                </a:lnTo>
                <a:lnTo>
                  <a:pt x="156" y="208"/>
                </a:lnTo>
                <a:lnTo>
                  <a:pt x="156" y="208"/>
                </a:lnTo>
                <a:lnTo>
                  <a:pt x="142" y="222"/>
                </a:lnTo>
                <a:lnTo>
                  <a:pt x="130" y="238"/>
                </a:lnTo>
                <a:lnTo>
                  <a:pt x="120" y="256"/>
                </a:lnTo>
                <a:lnTo>
                  <a:pt x="112" y="272"/>
                </a:lnTo>
                <a:lnTo>
                  <a:pt x="112" y="272"/>
                </a:lnTo>
                <a:close/>
                <a:moveTo>
                  <a:pt x="96" y="356"/>
                </a:moveTo>
                <a:lnTo>
                  <a:pt x="96" y="356"/>
                </a:lnTo>
                <a:lnTo>
                  <a:pt x="98" y="324"/>
                </a:lnTo>
                <a:lnTo>
                  <a:pt x="104" y="294"/>
                </a:lnTo>
                <a:lnTo>
                  <a:pt x="92" y="280"/>
                </a:lnTo>
                <a:lnTo>
                  <a:pt x="8" y="280"/>
                </a:lnTo>
                <a:lnTo>
                  <a:pt x="8" y="280"/>
                </a:lnTo>
                <a:lnTo>
                  <a:pt x="14" y="298"/>
                </a:lnTo>
                <a:lnTo>
                  <a:pt x="22" y="314"/>
                </a:lnTo>
                <a:lnTo>
                  <a:pt x="32" y="330"/>
                </a:lnTo>
                <a:lnTo>
                  <a:pt x="42" y="344"/>
                </a:lnTo>
                <a:lnTo>
                  <a:pt x="54" y="356"/>
                </a:lnTo>
                <a:lnTo>
                  <a:pt x="68" y="368"/>
                </a:lnTo>
                <a:lnTo>
                  <a:pt x="82" y="380"/>
                </a:lnTo>
                <a:lnTo>
                  <a:pt x="98" y="388"/>
                </a:lnTo>
                <a:lnTo>
                  <a:pt x="98" y="388"/>
                </a:lnTo>
                <a:lnTo>
                  <a:pt x="96" y="372"/>
                </a:lnTo>
                <a:lnTo>
                  <a:pt x="96" y="356"/>
                </a:lnTo>
                <a:lnTo>
                  <a:pt x="96" y="356"/>
                </a:lnTo>
                <a:close/>
                <a:moveTo>
                  <a:pt x="4" y="192"/>
                </a:moveTo>
                <a:lnTo>
                  <a:pt x="4" y="192"/>
                </a:lnTo>
                <a:lnTo>
                  <a:pt x="2" y="210"/>
                </a:lnTo>
                <a:lnTo>
                  <a:pt x="0" y="228"/>
                </a:lnTo>
                <a:lnTo>
                  <a:pt x="0" y="228"/>
                </a:lnTo>
                <a:lnTo>
                  <a:pt x="0" y="244"/>
                </a:lnTo>
                <a:lnTo>
                  <a:pt x="4" y="260"/>
                </a:lnTo>
                <a:lnTo>
                  <a:pt x="72" y="260"/>
                </a:lnTo>
                <a:lnTo>
                  <a:pt x="4" y="192"/>
                </a:lnTo>
                <a:close/>
                <a:moveTo>
                  <a:pt x="360" y="228"/>
                </a:moveTo>
                <a:lnTo>
                  <a:pt x="360" y="228"/>
                </a:lnTo>
                <a:lnTo>
                  <a:pt x="358" y="246"/>
                </a:lnTo>
                <a:lnTo>
                  <a:pt x="356" y="264"/>
                </a:lnTo>
                <a:lnTo>
                  <a:pt x="352" y="282"/>
                </a:lnTo>
                <a:lnTo>
                  <a:pt x="346" y="298"/>
                </a:lnTo>
                <a:lnTo>
                  <a:pt x="338" y="314"/>
                </a:lnTo>
                <a:lnTo>
                  <a:pt x="330" y="328"/>
                </a:lnTo>
                <a:lnTo>
                  <a:pt x="318" y="342"/>
                </a:lnTo>
                <a:lnTo>
                  <a:pt x="308" y="356"/>
                </a:lnTo>
                <a:lnTo>
                  <a:pt x="294" y="366"/>
                </a:lnTo>
                <a:lnTo>
                  <a:pt x="280" y="378"/>
                </a:lnTo>
                <a:lnTo>
                  <a:pt x="266" y="386"/>
                </a:lnTo>
                <a:lnTo>
                  <a:pt x="250" y="394"/>
                </a:lnTo>
                <a:lnTo>
                  <a:pt x="234" y="400"/>
                </a:lnTo>
                <a:lnTo>
                  <a:pt x="216" y="404"/>
                </a:lnTo>
                <a:lnTo>
                  <a:pt x="198" y="406"/>
                </a:lnTo>
                <a:lnTo>
                  <a:pt x="180" y="408"/>
                </a:lnTo>
                <a:lnTo>
                  <a:pt x="180" y="408"/>
                </a:lnTo>
                <a:lnTo>
                  <a:pt x="156" y="406"/>
                </a:lnTo>
                <a:lnTo>
                  <a:pt x="134" y="402"/>
                </a:lnTo>
                <a:lnTo>
                  <a:pt x="134" y="402"/>
                </a:lnTo>
                <a:lnTo>
                  <a:pt x="128" y="378"/>
                </a:lnTo>
                <a:lnTo>
                  <a:pt x="128" y="356"/>
                </a:lnTo>
                <a:lnTo>
                  <a:pt x="128" y="356"/>
                </a:lnTo>
                <a:lnTo>
                  <a:pt x="128" y="336"/>
                </a:lnTo>
                <a:lnTo>
                  <a:pt x="130" y="318"/>
                </a:lnTo>
                <a:lnTo>
                  <a:pt x="136" y="302"/>
                </a:lnTo>
                <a:lnTo>
                  <a:pt x="142" y="286"/>
                </a:lnTo>
                <a:lnTo>
                  <a:pt x="150" y="270"/>
                </a:lnTo>
                <a:lnTo>
                  <a:pt x="158" y="254"/>
                </a:lnTo>
                <a:lnTo>
                  <a:pt x="168" y="240"/>
                </a:lnTo>
                <a:lnTo>
                  <a:pt x="180" y="228"/>
                </a:lnTo>
                <a:lnTo>
                  <a:pt x="192" y="216"/>
                </a:lnTo>
                <a:lnTo>
                  <a:pt x="206" y="206"/>
                </a:lnTo>
                <a:lnTo>
                  <a:pt x="222" y="198"/>
                </a:lnTo>
                <a:lnTo>
                  <a:pt x="238" y="190"/>
                </a:lnTo>
                <a:lnTo>
                  <a:pt x="254" y="184"/>
                </a:lnTo>
                <a:lnTo>
                  <a:pt x="270" y="178"/>
                </a:lnTo>
                <a:lnTo>
                  <a:pt x="288" y="176"/>
                </a:lnTo>
                <a:lnTo>
                  <a:pt x="308" y="176"/>
                </a:lnTo>
                <a:lnTo>
                  <a:pt x="308" y="176"/>
                </a:lnTo>
                <a:lnTo>
                  <a:pt x="330" y="176"/>
                </a:lnTo>
                <a:lnTo>
                  <a:pt x="354" y="182"/>
                </a:lnTo>
                <a:lnTo>
                  <a:pt x="354" y="182"/>
                </a:lnTo>
                <a:lnTo>
                  <a:pt x="358" y="204"/>
                </a:lnTo>
                <a:lnTo>
                  <a:pt x="360" y="228"/>
                </a:lnTo>
                <a:lnTo>
                  <a:pt x="360" y="228"/>
                </a:lnTo>
                <a:close/>
                <a:moveTo>
                  <a:pt x="326" y="222"/>
                </a:moveTo>
                <a:lnTo>
                  <a:pt x="268" y="282"/>
                </a:lnTo>
                <a:lnTo>
                  <a:pt x="316" y="282"/>
                </a:lnTo>
                <a:lnTo>
                  <a:pt x="316" y="282"/>
                </a:lnTo>
                <a:lnTo>
                  <a:pt x="320" y="268"/>
                </a:lnTo>
                <a:lnTo>
                  <a:pt x="324" y="256"/>
                </a:lnTo>
                <a:lnTo>
                  <a:pt x="326" y="242"/>
                </a:lnTo>
                <a:lnTo>
                  <a:pt x="326" y="228"/>
                </a:lnTo>
                <a:lnTo>
                  <a:pt x="326" y="228"/>
                </a:lnTo>
                <a:lnTo>
                  <a:pt x="326" y="222"/>
                </a:lnTo>
                <a:lnTo>
                  <a:pt x="326" y="222"/>
                </a:lnTo>
                <a:close/>
                <a:moveTo>
                  <a:pt x="308" y="208"/>
                </a:moveTo>
                <a:lnTo>
                  <a:pt x="308" y="208"/>
                </a:lnTo>
                <a:lnTo>
                  <a:pt x="282" y="210"/>
                </a:lnTo>
                <a:lnTo>
                  <a:pt x="256" y="218"/>
                </a:lnTo>
                <a:lnTo>
                  <a:pt x="234" y="228"/>
                </a:lnTo>
                <a:lnTo>
                  <a:pt x="214" y="242"/>
                </a:lnTo>
                <a:lnTo>
                  <a:pt x="214" y="308"/>
                </a:lnTo>
                <a:lnTo>
                  <a:pt x="312" y="208"/>
                </a:lnTo>
                <a:lnTo>
                  <a:pt x="312" y="208"/>
                </a:lnTo>
                <a:lnTo>
                  <a:pt x="308" y="208"/>
                </a:lnTo>
                <a:lnTo>
                  <a:pt x="308" y="208"/>
                </a:lnTo>
                <a:close/>
                <a:moveTo>
                  <a:pt x="160" y="356"/>
                </a:moveTo>
                <a:lnTo>
                  <a:pt x="160" y="356"/>
                </a:lnTo>
                <a:lnTo>
                  <a:pt x="160" y="360"/>
                </a:lnTo>
                <a:lnTo>
                  <a:pt x="194" y="328"/>
                </a:lnTo>
                <a:lnTo>
                  <a:pt x="194" y="262"/>
                </a:lnTo>
                <a:lnTo>
                  <a:pt x="194" y="262"/>
                </a:lnTo>
                <a:lnTo>
                  <a:pt x="180" y="282"/>
                </a:lnTo>
                <a:lnTo>
                  <a:pt x="170" y="306"/>
                </a:lnTo>
                <a:lnTo>
                  <a:pt x="162" y="330"/>
                </a:lnTo>
                <a:lnTo>
                  <a:pt x="160" y="356"/>
                </a:lnTo>
                <a:lnTo>
                  <a:pt x="160" y="356"/>
                </a:lnTo>
                <a:close/>
                <a:moveTo>
                  <a:pt x="306" y="302"/>
                </a:moveTo>
                <a:lnTo>
                  <a:pt x="248" y="302"/>
                </a:lnTo>
                <a:lnTo>
                  <a:pt x="174" y="374"/>
                </a:lnTo>
                <a:lnTo>
                  <a:pt x="174" y="374"/>
                </a:lnTo>
                <a:lnTo>
                  <a:pt x="180" y="374"/>
                </a:lnTo>
                <a:lnTo>
                  <a:pt x="180" y="374"/>
                </a:lnTo>
                <a:lnTo>
                  <a:pt x="200" y="374"/>
                </a:lnTo>
                <a:lnTo>
                  <a:pt x="220" y="370"/>
                </a:lnTo>
                <a:lnTo>
                  <a:pt x="238" y="364"/>
                </a:lnTo>
                <a:lnTo>
                  <a:pt x="254" y="354"/>
                </a:lnTo>
                <a:lnTo>
                  <a:pt x="270" y="344"/>
                </a:lnTo>
                <a:lnTo>
                  <a:pt x="284" y="332"/>
                </a:lnTo>
                <a:lnTo>
                  <a:pt x="296" y="318"/>
                </a:lnTo>
                <a:lnTo>
                  <a:pt x="306" y="302"/>
                </a:lnTo>
                <a:lnTo>
                  <a:pt x="306" y="302"/>
                </a:lnTo>
                <a:close/>
                <a:moveTo>
                  <a:pt x="216" y="84"/>
                </a:moveTo>
                <a:lnTo>
                  <a:pt x="216" y="84"/>
                </a:lnTo>
                <a:lnTo>
                  <a:pt x="216" y="78"/>
                </a:lnTo>
                <a:lnTo>
                  <a:pt x="214" y="70"/>
                </a:lnTo>
                <a:lnTo>
                  <a:pt x="210" y="64"/>
                </a:lnTo>
                <a:lnTo>
                  <a:pt x="206" y="60"/>
                </a:lnTo>
                <a:lnTo>
                  <a:pt x="200" y="56"/>
                </a:lnTo>
                <a:lnTo>
                  <a:pt x="194" y="52"/>
                </a:lnTo>
                <a:lnTo>
                  <a:pt x="188" y="50"/>
                </a:lnTo>
                <a:lnTo>
                  <a:pt x="180" y="48"/>
                </a:lnTo>
                <a:lnTo>
                  <a:pt x="180" y="48"/>
                </a:lnTo>
                <a:lnTo>
                  <a:pt x="172" y="50"/>
                </a:lnTo>
                <a:lnTo>
                  <a:pt x="166" y="52"/>
                </a:lnTo>
                <a:lnTo>
                  <a:pt x="160" y="56"/>
                </a:lnTo>
                <a:lnTo>
                  <a:pt x="154" y="60"/>
                </a:lnTo>
                <a:lnTo>
                  <a:pt x="150" y="64"/>
                </a:lnTo>
                <a:lnTo>
                  <a:pt x="146" y="70"/>
                </a:lnTo>
                <a:lnTo>
                  <a:pt x="144" y="78"/>
                </a:lnTo>
                <a:lnTo>
                  <a:pt x="144" y="84"/>
                </a:lnTo>
                <a:lnTo>
                  <a:pt x="144" y="84"/>
                </a:lnTo>
                <a:lnTo>
                  <a:pt x="144" y="92"/>
                </a:lnTo>
                <a:lnTo>
                  <a:pt x="146" y="100"/>
                </a:lnTo>
                <a:lnTo>
                  <a:pt x="150" y="106"/>
                </a:lnTo>
                <a:lnTo>
                  <a:pt x="154" y="110"/>
                </a:lnTo>
                <a:lnTo>
                  <a:pt x="160" y="114"/>
                </a:lnTo>
                <a:lnTo>
                  <a:pt x="166" y="118"/>
                </a:lnTo>
                <a:lnTo>
                  <a:pt x="172" y="120"/>
                </a:lnTo>
                <a:lnTo>
                  <a:pt x="180" y="122"/>
                </a:lnTo>
                <a:lnTo>
                  <a:pt x="180" y="122"/>
                </a:lnTo>
                <a:lnTo>
                  <a:pt x="188" y="120"/>
                </a:lnTo>
                <a:lnTo>
                  <a:pt x="194" y="118"/>
                </a:lnTo>
                <a:lnTo>
                  <a:pt x="200" y="114"/>
                </a:lnTo>
                <a:lnTo>
                  <a:pt x="206" y="110"/>
                </a:lnTo>
                <a:lnTo>
                  <a:pt x="210" y="106"/>
                </a:lnTo>
                <a:lnTo>
                  <a:pt x="214" y="100"/>
                </a:lnTo>
                <a:lnTo>
                  <a:pt x="216" y="92"/>
                </a:lnTo>
                <a:lnTo>
                  <a:pt x="216" y="84"/>
                </a:lnTo>
                <a:lnTo>
                  <a:pt x="216" y="84"/>
                </a:lnTo>
                <a:close/>
                <a:moveTo>
                  <a:pt x="180" y="192"/>
                </a:moveTo>
                <a:lnTo>
                  <a:pt x="180" y="192"/>
                </a:lnTo>
                <a:lnTo>
                  <a:pt x="180" y="192"/>
                </a:lnTo>
                <a:lnTo>
                  <a:pt x="176" y="190"/>
                </a:lnTo>
                <a:lnTo>
                  <a:pt x="172" y="188"/>
                </a:lnTo>
                <a:lnTo>
                  <a:pt x="170" y="186"/>
                </a:lnTo>
                <a:lnTo>
                  <a:pt x="170" y="182"/>
                </a:lnTo>
                <a:lnTo>
                  <a:pt x="170" y="146"/>
                </a:lnTo>
                <a:lnTo>
                  <a:pt x="170" y="146"/>
                </a:lnTo>
                <a:lnTo>
                  <a:pt x="170" y="142"/>
                </a:lnTo>
                <a:lnTo>
                  <a:pt x="172" y="140"/>
                </a:lnTo>
                <a:lnTo>
                  <a:pt x="176" y="138"/>
                </a:lnTo>
                <a:lnTo>
                  <a:pt x="180" y="136"/>
                </a:lnTo>
                <a:lnTo>
                  <a:pt x="180" y="136"/>
                </a:lnTo>
                <a:lnTo>
                  <a:pt x="180" y="136"/>
                </a:lnTo>
                <a:lnTo>
                  <a:pt x="184" y="138"/>
                </a:lnTo>
                <a:lnTo>
                  <a:pt x="188" y="140"/>
                </a:lnTo>
                <a:lnTo>
                  <a:pt x="190" y="142"/>
                </a:lnTo>
                <a:lnTo>
                  <a:pt x="190" y="146"/>
                </a:lnTo>
                <a:lnTo>
                  <a:pt x="190" y="182"/>
                </a:lnTo>
                <a:lnTo>
                  <a:pt x="190" y="182"/>
                </a:lnTo>
                <a:lnTo>
                  <a:pt x="190" y="186"/>
                </a:lnTo>
                <a:lnTo>
                  <a:pt x="188" y="188"/>
                </a:lnTo>
                <a:lnTo>
                  <a:pt x="184" y="190"/>
                </a:lnTo>
                <a:lnTo>
                  <a:pt x="180" y="192"/>
                </a:lnTo>
                <a:lnTo>
                  <a:pt x="180" y="192"/>
                </a:lnTo>
                <a:close/>
                <a:moveTo>
                  <a:pt x="120" y="156"/>
                </a:moveTo>
                <a:lnTo>
                  <a:pt x="120" y="156"/>
                </a:lnTo>
                <a:lnTo>
                  <a:pt x="116" y="154"/>
                </a:lnTo>
                <a:lnTo>
                  <a:pt x="112" y="152"/>
                </a:lnTo>
                <a:lnTo>
                  <a:pt x="112" y="152"/>
                </a:lnTo>
                <a:lnTo>
                  <a:pt x="110" y="148"/>
                </a:lnTo>
                <a:lnTo>
                  <a:pt x="110" y="146"/>
                </a:lnTo>
                <a:lnTo>
                  <a:pt x="110" y="142"/>
                </a:lnTo>
                <a:lnTo>
                  <a:pt x="112" y="138"/>
                </a:lnTo>
                <a:lnTo>
                  <a:pt x="130" y="122"/>
                </a:lnTo>
                <a:lnTo>
                  <a:pt x="130" y="122"/>
                </a:lnTo>
                <a:lnTo>
                  <a:pt x="132" y="120"/>
                </a:lnTo>
                <a:lnTo>
                  <a:pt x="136" y="118"/>
                </a:lnTo>
                <a:lnTo>
                  <a:pt x="140" y="120"/>
                </a:lnTo>
                <a:lnTo>
                  <a:pt x="144" y="122"/>
                </a:lnTo>
                <a:lnTo>
                  <a:pt x="144" y="122"/>
                </a:lnTo>
                <a:lnTo>
                  <a:pt x="146" y="124"/>
                </a:lnTo>
                <a:lnTo>
                  <a:pt x="146" y="128"/>
                </a:lnTo>
                <a:lnTo>
                  <a:pt x="146" y="132"/>
                </a:lnTo>
                <a:lnTo>
                  <a:pt x="144" y="136"/>
                </a:lnTo>
                <a:lnTo>
                  <a:pt x="126" y="152"/>
                </a:lnTo>
                <a:lnTo>
                  <a:pt x="126" y="152"/>
                </a:lnTo>
                <a:lnTo>
                  <a:pt x="124" y="154"/>
                </a:lnTo>
                <a:lnTo>
                  <a:pt x="120" y="156"/>
                </a:lnTo>
                <a:lnTo>
                  <a:pt x="120" y="156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00" y="94"/>
                </a:lnTo>
                <a:lnTo>
                  <a:pt x="100" y="94"/>
                </a:lnTo>
                <a:lnTo>
                  <a:pt x="96" y="94"/>
                </a:lnTo>
                <a:lnTo>
                  <a:pt x="92" y="92"/>
                </a:lnTo>
                <a:lnTo>
                  <a:pt x="90" y="88"/>
                </a:lnTo>
                <a:lnTo>
                  <a:pt x="90" y="84"/>
                </a:lnTo>
                <a:lnTo>
                  <a:pt x="90" y="84"/>
                </a:lnTo>
                <a:lnTo>
                  <a:pt x="90" y="82"/>
                </a:lnTo>
                <a:lnTo>
                  <a:pt x="92" y="78"/>
                </a:lnTo>
                <a:lnTo>
                  <a:pt x="96" y="76"/>
                </a:lnTo>
                <a:lnTo>
                  <a:pt x="100" y="74"/>
                </a:lnTo>
                <a:lnTo>
                  <a:pt x="100" y="74"/>
                </a:lnTo>
                <a:lnTo>
                  <a:pt x="118" y="74"/>
                </a:lnTo>
                <a:lnTo>
                  <a:pt x="118" y="74"/>
                </a:lnTo>
                <a:lnTo>
                  <a:pt x="122" y="76"/>
                </a:lnTo>
                <a:lnTo>
                  <a:pt x="126" y="78"/>
                </a:lnTo>
                <a:lnTo>
                  <a:pt x="128" y="82"/>
                </a:ln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6" y="92"/>
                </a:lnTo>
                <a:lnTo>
                  <a:pt x="122" y="94"/>
                </a:lnTo>
                <a:lnTo>
                  <a:pt x="118" y="94"/>
                </a:lnTo>
                <a:lnTo>
                  <a:pt x="118" y="9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32" y="50"/>
                </a:lnTo>
                <a:lnTo>
                  <a:pt x="130" y="48"/>
                </a:lnTo>
                <a:lnTo>
                  <a:pt x="120" y="38"/>
                </a:lnTo>
                <a:lnTo>
                  <a:pt x="120" y="38"/>
                </a:lnTo>
                <a:lnTo>
                  <a:pt x="118" y="36"/>
                </a:lnTo>
                <a:lnTo>
                  <a:pt x="116" y="32"/>
                </a:lnTo>
                <a:lnTo>
                  <a:pt x="118" y="28"/>
                </a:lnTo>
                <a:lnTo>
                  <a:pt x="120" y="24"/>
                </a:lnTo>
                <a:lnTo>
                  <a:pt x="120" y="24"/>
                </a:lnTo>
                <a:lnTo>
                  <a:pt x="122" y="22"/>
                </a:lnTo>
                <a:lnTo>
                  <a:pt x="126" y="22"/>
                </a:lnTo>
                <a:lnTo>
                  <a:pt x="130" y="22"/>
                </a:lnTo>
                <a:lnTo>
                  <a:pt x="134" y="24"/>
                </a:lnTo>
                <a:lnTo>
                  <a:pt x="144" y="34"/>
                </a:lnTo>
                <a:lnTo>
                  <a:pt x="144" y="34"/>
                </a:lnTo>
                <a:lnTo>
                  <a:pt x="146" y="38"/>
                </a:lnTo>
                <a:lnTo>
                  <a:pt x="146" y="42"/>
                </a:lnTo>
                <a:lnTo>
                  <a:pt x="146" y="46"/>
                </a:lnTo>
                <a:lnTo>
                  <a:pt x="144" y="48"/>
                </a:lnTo>
                <a:lnTo>
                  <a:pt x="144" y="48"/>
                </a:lnTo>
                <a:lnTo>
                  <a:pt x="140" y="50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240" y="156"/>
                </a:moveTo>
                <a:lnTo>
                  <a:pt x="240" y="156"/>
                </a:lnTo>
                <a:lnTo>
                  <a:pt x="236" y="154"/>
                </a:lnTo>
                <a:lnTo>
                  <a:pt x="234" y="152"/>
                </a:lnTo>
                <a:lnTo>
                  <a:pt x="216" y="136"/>
                </a:lnTo>
                <a:lnTo>
                  <a:pt x="216" y="136"/>
                </a:lnTo>
                <a:lnTo>
                  <a:pt x="214" y="132"/>
                </a:lnTo>
                <a:lnTo>
                  <a:pt x="214" y="128"/>
                </a:lnTo>
                <a:lnTo>
                  <a:pt x="214" y="124"/>
                </a:lnTo>
                <a:lnTo>
                  <a:pt x="216" y="122"/>
                </a:lnTo>
                <a:lnTo>
                  <a:pt x="216" y="122"/>
                </a:lnTo>
                <a:lnTo>
                  <a:pt x="220" y="120"/>
                </a:lnTo>
                <a:lnTo>
                  <a:pt x="224" y="118"/>
                </a:lnTo>
                <a:lnTo>
                  <a:pt x="228" y="120"/>
                </a:lnTo>
                <a:lnTo>
                  <a:pt x="230" y="122"/>
                </a:lnTo>
                <a:lnTo>
                  <a:pt x="248" y="138"/>
                </a:lnTo>
                <a:lnTo>
                  <a:pt x="248" y="138"/>
                </a:lnTo>
                <a:lnTo>
                  <a:pt x="250" y="142"/>
                </a:lnTo>
                <a:lnTo>
                  <a:pt x="250" y="146"/>
                </a:lnTo>
                <a:lnTo>
                  <a:pt x="250" y="148"/>
                </a:lnTo>
                <a:lnTo>
                  <a:pt x="248" y="152"/>
                </a:lnTo>
                <a:lnTo>
                  <a:pt x="248" y="152"/>
                </a:lnTo>
                <a:lnTo>
                  <a:pt x="244" y="154"/>
                </a:lnTo>
                <a:lnTo>
                  <a:pt x="240" y="156"/>
                </a:lnTo>
                <a:lnTo>
                  <a:pt x="240" y="156"/>
                </a:lnTo>
                <a:close/>
                <a:moveTo>
                  <a:pt x="242" y="94"/>
                </a:moveTo>
                <a:lnTo>
                  <a:pt x="242" y="94"/>
                </a:lnTo>
                <a:lnTo>
                  <a:pt x="238" y="94"/>
                </a:lnTo>
                <a:lnTo>
                  <a:pt x="234" y="92"/>
                </a:lnTo>
                <a:lnTo>
                  <a:pt x="232" y="88"/>
                </a:lnTo>
                <a:lnTo>
                  <a:pt x="232" y="84"/>
                </a:lnTo>
                <a:lnTo>
                  <a:pt x="232" y="84"/>
                </a:lnTo>
                <a:lnTo>
                  <a:pt x="232" y="82"/>
                </a:lnTo>
                <a:lnTo>
                  <a:pt x="234" y="78"/>
                </a:lnTo>
                <a:lnTo>
                  <a:pt x="238" y="76"/>
                </a:lnTo>
                <a:lnTo>
                  <a:pt x="242" y="74"/>
                </a:lnTo>
                <a:lnTo>
                  <a:pt x="260" y="74"/>
                </a:lnTo>
                <a:lnTo>
                  <a:pt x="260" y="74"/>
                </a:lnTo>
                <a:lnTo>
                  <a:pt x="260" y="74"/>
                </a:lnTo>
                <a:lnTo>
                  <a:pt x="264" y="76"/>
                </a:lnTo>
                <a:lnTo>
                  <a:pt x="268" y="78"/>
                </a:lnTo>
                <a:lnTo>
                  <a:pt x="270" y="82"/>
                </a:lnTo>
                <a:lnTo>
                  <a:pt x="270" y="84"/>
                </a:lnTo>
                <a:lnTo>
                  <a:pt x="270" y="84"/>
                </a:lnTo>
                <a:lnTo>
                  <a:pt x="270" y="88"/>
                </a:lnTo>
                <a:lnTo>
                  <a:pt x="268" y="92"/>
                </a:lnTo>
                <a:lnTo>
                  <a:pt x="264" y="94"/>
                </a:lnTo>
                <a:lnTo>
                  <a:pt x="260" y="94"/>
                </a:lnTo>
                <a:lnTo>
                  <a:pt x="242" y="94"/>
                </a:lnTo>
                <a:lnTo>
                  <a:pt x="242" y="94"/>
                </a:lnTo>
                <a:close/>
                <a:moveTo>
                  <a:pt x="224" y="52"/>
                </a:moveTo>
                <a:lnTo>
                  <a:pt x="224" y="52"/>
                </a:lnTo>
                <a:lnTo>
                  <a:pt x="220" y="50"/>
                </a:lnTo>
                <a:lnTo>
                  <a:pt x="216" y="48"/>
                </a:lnTo>
                <a:lnTo>
                  <a:pt x="216" y="48"/>
                </a:lnTo>
                <a:lnTo>
                  <a:pt x="214" y="46"/>
                </a:lnTo>
                <a:lnTo>
                  <a:pt x="214" y="42"/>
                </a:lnTo>
                <a:lnTo>
                  <a:pt x="214" y="38"/>
                </a:lnTo>
                <a:lnTo>
                  <a:pt x="216" y="34"/>
                </a:lnTo>
                <a:lnTo>
                  <a:pt x="226" y="24"/>
                </a:lnTo>
                <a:lnTo>
                  <a:pt x="226" y="24"/>
                </a:lnTo>
                <a:lnTo>
                  <a:pt x="230" y="22"/>
                </a:lnTo>
                <a:lnTo>
                  <a:pt x="234" y="22"/>
                </a:lnTo>
                <a:lnTo>
                  <a:pt x="238" y="22"/>
                </a:lnTo>
                <a:lnTo>
                  <a:pt x="240" y="24"/>
                </a:lnTo>
                <a:lnTo>
                  <a:pt x="240" y="24"/>
                </a:lnTo>
                <a:lnTo>
                  <a:pt x="242" y="28"/>
                </a:lnTo>
                <a:lnTo>
                  <a:pt x="244" y="32"/>
                </a:lnTo>
                <a:lnTo>
                  <a:pt x="242" y="36"/>
                </a:lnTo>
                <a:lnTo>
                  <a:pt x="240" y="38"/>
                </a:lnTo>
                <a:lnTo>
                  <a:pt x="230" y="48"/>
                </a:lnTo>
                <a:lnTo>
                  <a:pt x="230" y="48"/>
                </a:lnTo>
                <a:lnTo>
                  <a:pt x="228" y="50"/>
                </a:lnTo>
                <a:lnTo>
                  <a:pt x="224" y="52"/>
                </a:lnTo>
                <a:lnTo>
                  <a:pt x="224" y="52"/>
                </a:lnTo>
                <a:close/>
                <a:moveTo>
                  <a:pt x="180" y="34"/>
                </a:moveTo>
                <a:lnTo>
                  <a:pt x="180" y="34"/>
                </a:lnTo>
                <a:lnTo>
                  <a:pt x="176" y="32"/>
                </a:lnTo>
                <a:lnTo>
                  <a:pt x="172" y="30"/>
                </a:lnTo>
                <a:lnTo>
                  <a:pt x="170" y="28"/>
                </a:lnTo>
                <a:lnTo>
                  <a:pt x="170" y="24"/>
                </a:lnTo>
                <a:lnTo>
                  <a:pt x="170" y="10"/>
                </a:lnTo>
                <a:lnTo>
                  <a:pt x="170" y="10"/>
                </a:lnTo>
                <a:lnTo>
                  <a:pt x="170" y="6"/>
                </a:lnTo>
                <a:lnTo>
                  <a:pt x="172" y="4"/>
                </a:lnTo>
                <a:lnTo>
                  <a:pt x="176" y="2"/>
                </a:lnTo>
                <a:lnTo>
                  <a:pt x="180" y="0"/>
                </a:lnTo>
                <a:lnTo>
                  <a:pt x="180" y="0"/>
                </a:lnTo>
                <a:lnTo>
                  <a:pt x="184" y="2"/>
                </a:lnTo>
                <a:lnTo>
                  <a:pt x="188" y="4"/>
                </a:lnTo>
                <a:lnTo>
                  <a:pt x="190" y="6"/>
                </a:lnTo>
                <a:lnTo>
                  <a:pt x="190" y="10"/>
                </a:lnTo>
                <a:lnTo>
                  <a:pt x="190" y="24"/>
                </a:lnTo>
                <a:lnTo>
                  <a:pt x="190" y="24"/>
                </a:lnTo>
                <a:lnTo>
                  <a:pt x="190" y="28"/>
                </a:lnTo>
                <a:lnTo>
                  <a:pt x="188" y="30"/>
                </a:lnTo>
                <a:lnTo>
                  <a:pt x="184" y="32"/>
                </a:lnTo>
                <a:lnTo>
                  <a:pt x="180" y="34"/>
                </a:lnTo>
                <a:lnTo>
                  <a:pt x="180" y="34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E19D75-5E5C-8E09-3D16-4E6FF161FA69}"/>
              </a:ext>
            </a:extLst>
          </p:cNvPr>
          <p:cNvSpPr txBox="1"/>
          <p:nvPr/>
        </p:nvSpPr>
        <p:spPr>
          <a:xfrm>
            <a:off x="8459948" y="6092724"/>
            <a:ext cx="267889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Modelos de negocio sostenibles y responsables</a:t>
            </a:r>
            <a:endParaRPr lang="es-E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9ADB3F-7C39-9B58-9B8B-00009F528199}"/>
              </a:ext>
            </a:extLst>
          </p:cNvPr>
          <p:cNvSpPr txBox="1"/>
          <p:nvPr/>
        </p:nvSpPr>
        <p:spPr>
          <a:xfrm>
            <a:off x="4895399" y="6023236"/>
            <a:ext cx="267889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Más crecimiento y mayor ventaja competitiva en el mercado</a:t>
            </a:r>
          </a:p>
        </p:txBody>
      </p:sp>
      <p:sp>
        <p:nvSpPr>
          <p:cNvPr id="11" name="Oval 158">
            <a:extLst>
              <a:ext uri="{FF2B5EF4-FFF2-40B4-BE49-F238E27FC236}">
                <a16:creationId xmlns:a16="http://schemas.microsoft.com/office/drawing/2014/main" id="{81D3DB96-0DDF-94E7-28C0-864B6C4D11C7}"/>
              </a:ext>
            </a:extLst>
          </p:cNvPr>
          <p:cNvSpPr/>
          <p:nvPr/>
        </p:nvSpPr>
        <p:spPr bwMode="ltGray">
          <a:xfrm>
            <a:off x="9694002" y="3373382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Freeform 4845">
            <a:extLst>
              <a:ext uri="{FF2B5EF4-FFF2-40B4-BE49-F238E27FC236}">
                <a16:creationId xmlns:a16="http://schemas.microsoft.com/office/drawing/2014/main" id="{6C9C6FA3-8C13-B028-982A-5FD037D8942D}"/>
              </a:ext>
            </a:extLst>
          </p:cNvPr>
          <p:cNvSpPr>
            <a:spLocks noEditPoints="1"/>
          </p:cNvSpPr>
          <p:nvPr/>
        </p:nvSpPr>
        <p:spPr bwMode="auto">
          <a:xfrm>
            <a:off x="9769787" y="3417134"/>
            <a:ext cx="467913" cy="506906"/>
          </a:xfrm>
          <a:custGeom>
            <a:avLst/>
            <a:gdLst>
              <a:gd name="T0" fmla="*/ 86 w 384"/>
              <a:gd name="T1" fmla="*/ 34 h 416"/>
              <a:gd name="T2" fmla="*/ 108 w 384"/>
              <a:gd name="T3" fmla="*/ 36 h 416"/>
              <a:gd name="T4" fmla="*/ 122 w 384"/>
              <a:gd name="T5" fmla="*/ 86 h 416"/>
              <a:gd name="T6" fmla="*/ 102 w 384"/>
              <a:gd name="T7" fmla="*/ 82 h 416"/>
              <a:gd name="T8" fmla="*/ 24 w 384"/>
              <a:gd name="T9" fmla="*/ 106 h 416"/>
              <a:gd name="T10" fmla="*/ 26 w 384"/>
              <a:gd name="T11" fmla="*/ 126 h 416"/>
              <a:gd name="T12" fmla="*/ 68 w 384"/>
              <a:gd name="T13" fmla="*/ 136 h 416"/>
              <a:gd name="T14" fmla="*/ 64 w 384"/>
              <a:gd name="T15" fmla="*/ 120 h 416"/>
              <a:gd name="T16" fmla="*/ 154 w 384"/>
              <a:gd name="T17" fmla="*/ 372 h 416"/>
              <a:gd name="T18" fmla="*/ 164 w 384"/>
              <a:gd name="T19" fmla="*/ 386 h 416"/>
              <a:gd name="T20" fmla="*/ 230 w 384"/>
              <a:gd name="T21" fmla="*/ 376 h 416"/>
              <a:gd name="T22" fmla="*/ 220 w 384"/>
              <a:gd name="T23" fmla="*/ 366 h 416"/>
              <a:gd name="T24" fmla="*/ 164 w 384"/>
              <a:gd name="T25" fmla="*/ 402 h 416"/>
              <a:gd name="T26" fmla="*/ 174 w 384"/>
              <a:gd name="T27" fmla="*/ 416 h 416"/>
              <a:gd name="T28" fmla="*/ 220 w 384"/>
              <a:gd name="T29" fmla="*/ 406 h 416"/>
              <a:gd name="T30" fmla="*/ 210 w 384"/>
              <a:gd name="T31" fmla="*/ 396 h 416"/>
              <a:gd name="T32" fmla="*/ 34 w 384"/>
              <a:gd name="T33" fmla="*/ 294 h 416"/>
              <a:gd name="T34" fmla="*/ 48 w 384"/>
              <a:gd name="T35" fmla="*/ 302 h 416"/>
              <a:gd name="T36" fmla="*/ 66 w 384"/>
              <a:gd name="T37" fmla="*/ 280 h 416"/>
              <a:gd name="T38" fmla="*/ 52 w 384"/>
              <a:gd name="T39" fmla="*/ 276 h 416"/>
              <a:gd name="T40" fmla="*/ 38 w 384"/>
              <a:gd name="T41" fmla="*/ 196 h 416"/>
              <a:gd name="T42" fmla="*/ 0 w 384"/>
              <a:gd name="T43" fmla="*/ 208 h 416"/>
              <a:gd name="T44" fmla="*/ 38 w 384"/>
              <a:gd name="T45" fmla="*/ 220 h 416"/>
              <a:gd name="T46" fmla="*/ 50 w 384"/>
              <a:gd name="T47" fmla="*/ 208 h 416"/>
              <a:gd name="T48" fmla="*/ 206 w 384"/>
              <a:gd name="T49" fmla="*/ 54 h 416"/>
              <a:gd name="T50" fmla="*/ 192 w 384"/>
              <a:gd name="T51" fmla="*/ 0 h 416"/>
              <a:gd name="T52" fmla="*/ 178 w 384"/>
              <a:gd name="T53" fmla="*/ 54 h 416"/>
              <a:gd name="T54" fmla="*/ 192 w 384"/>
              <a:gd name="T55" fmla="*/ 68 h 416"/>
              <a:gd name="T56" fmla="*/ 320 w 384"/>
              <a:gd name="T57" fmla="*/ 278 h 416"/>
              <a:gd name="T58" fmla="*/ 322 w 384"/>
              <a:gd name="T59" fmla="*/ 294 h 416"/>
              <a:gd name="T60" fmla="*/ 348 w 384"/>
              <a:gd name="T61" fmla="*/ 298 h 416"/>
              <a:gd name="T62" fmla="*/ 346 w 384"/>
              <a:gd name="T63" fmla="*/ 284 h 416"/>
              <a:gd name="T64" fmla="*/ 362 w 384"/>
              <a:gd name="T65" fmla="*/ 122 h 416"/>
              <a:gd name="T66" fmla="*/ 356 w 384"/>
              <a:gd name="T67" fmla="*/ 104 h 416"/>
              <a:gd name="T68" fmla="*/ 314 w 384"/>
              <a:gd name="T69" fmla="*/ 128 h 416"/>
              <a:gd name="T70" fmla="*/ 326 w 384"/>
              <a:gd name="T71" fmla="*/ 142 h 416"/>
              <a:gd name="T72" fmla="*/ 336 w 384"/>
              <a:gd name="T73" fmla="*/ 204 h 416"/>
              <a:gd name="T74" fmla="*/ 346 w 384"/>
              <a:gd name="T75" fmla="*/ 220 h 416"/>
              <a:gd name="T76" fmla="*/ 384 w 384"/>
              <a:gd name="T77" fmla="*/ 208 h 416"/>
              <a:gd name="T78" fmla="*/ 372 w 384"/>
              <a:gd name="T79" fmla="*/ 196 h 416"/>
              <a:gd name="T80" fmla="*/ 276 w 384"/>
              <a:gd name="T81" fmla="*/ 36 h 416"/>
              <a:gd name="T82" fmla="*/ 262 w 384"/>
              <a:gd name="T83" fmla="*/ 86 h 416"/>
              <a:gd name="T84" fmla="*/ 300 w 384"/>
              <a:gd name="T85" fmla="*/ 50 h 416"/>
              <a:gd name="T86" fmla="*/ 294 w 384"/>
              <a:gd name="T87" fmla="*/ 32 h 416"/>
              <a:gd name="T88" fmla="*/ 262 w 384"/>
              <a:gd name="T89" fmla="*/ 256 h 416"/>
              <a:gd name="T90" fmla="*/ 236 w 384"/>
              <a:gd name="T91" fmla="*/ 322 h 416"/>
              <a:gd name="T92" fmla="*/ 218 w 384"/>
              <a:gd name="T93" fmla="*/ 354 h 416"/>
              <a:gd name="T94" fmla="*/ 150 w 384"/>
              <a:gd name="T95" fmla="*/ 338 h 416"/>
              <a:gd name="T96" fmla="*/ 132 w 384"/>
              <a:gd name="T97" fmla="*/ 270 h 416"/>
              <a:gd name="T98" fmla="*/ 98 w 384"/>
              <a:gd name="T99" fmla="*/ 196 h 416"/>
              <a:gd name="T100" fmla="*/ 134 w 384"/>
              <a:gd name="T101" fmla="*/ 118 h 416"/>
              <a:gd name="T102" fmla="*/ 234 w 384"/>
              <a:gd name="T103" fmla="*/ 108 h 416"/>
              <a:gd name="T104" fmla="*/ 286 w 384"/>
              <a:gd name="T105" fmla="*/ 196 h 416"/>
              <a:gd name="T106" fmla="*/ 192 w 384"/>
              <a:gd name="T107" fmla="*/ 128 h 416"/>
              <a:gd name="T108" fmla="*/ 146 w 384"/>
              <a:gd name="T109" fmla="*/ 144 h 416"/>
              <a:gd name="T110" fmla="*/ 126 w 384"/>
              <a:gd name="T111" fmla="*/ 198 h 416"/>
              <a:gd name="T112" fmla="*/ 142 w 384"/>
              <a:gd name="T113" fmla="*/ 200 h 416"/>
              <a:gd name="T114" fmla="*/ 154 w 384"/>
              <a:gd name="T115" fmla="*/ 164 h 416"/>
              <a:gd name="T116" fmla="*/ 190 w 384"/>
              <a:gd name="T117" fmla="*/ 14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4" h="416">
                <a:moveTo>
                  <a:pt x="102" y="82"/>
                </a:moveTo>
                <a:lnTo>
                  <a:pt x="84" y="50"/>
                </a:lnTo>
                <a:lnTo>
                  <a:pt x="84" y="50"/>
                </a:lnTo>
                <a:lnTo>
                  <a:pt x="82" y="44"/>
                </a:lnTo>
                <a:lnTo>
                  <a:pt x="84" y="40"/>
                </a:lnTo>
                <a:lnTo>
                  <a:pt x="86" y="34"/>
                </a:lnTo>
                <a:lnTo>
                  <a:pt x="90" y="32"/>
                </a:lnTo>
                <a:lnTo>
                  <a:pt x="90" y="32"/>
                </a:lnTo>
                <a:lnTo>
                  <a:pt x="96" y="30"/>
                </a:lnTo>
                <a:lnTo>
                  <a:pt x="100" y="30"/>
                </a:lnTo>
                <a:lnTo>
                  <a:pt x="106" y="32"/>
                </a:lnTo>
                <a:lnTo>
                  <a:pt x="108" y="36"/>
                </a:lnTo>
                <a:lnTo>
                  <a:pt x="126" y="68"/>
                </a:lnTo>
                <a:lnTo>
                  <a:pt x="126" y="68"/>
                </a:lnTo>
                <a:lnTo>
                  <a:pt x="128" y="72"/>
                </a:lnTo>
                <a:lnTo>
                  <a:pt x="128" y="78"/>
                </a:lnTo>
                <a:lnTo>
                  <a:pt x="126" y="82"/>
                </a:lnTo>
                <a:lnTo>
                  <a:pt x="122" y="86"/>
                </a:lnTo>
                <a:lnTo>
                  <a:pt x="122" y="86"/>
                </a:lnTo>
                <a:lnTo>
                  <a:pt x="114" y="88"/>
                </a:lnTo>
                <a:lnTo>
                  <a:pt x="114" y="88"/>
                </a:lnTo>
                <a:lnTo>
                  <a:pt x="108" y="86"/>
                </a:lnTo>
                <a:lnTo>
                  <a:pt x="102" y="82"/>
                </a:lnTo>
                <a:lnTo>
                  <a:pt x="102" y="82"/>
                </a:lnTo>
                <a:close/>
                <a:moveTo>
                  <a:pt x="64" y="120"/>
                </a:moveTo>
                <a:lnTo>
                  <a:pt x="38" y="104"/>
                </a:lnTo>
                <a:lnTo>
                  <a:pt x="38" y="104"/>
                </a:lnTo>
                <a:lnTo>
                  <a:pt x="32" y="104"/>
                </a:lnTo>
                <a:lnTo>
                  <a:pt x="28" y="104"/>
                </a:lnTo>
                <a:lnTo>
                  <a:pt x="24" y="106"/>
                </a:lnTo>
                <a:lnTo>
                  <a:pt x="22" y="110"/>
                </a:lnTo>
                <a:lnTo>
                  <a:pt x="22" y="110"/>
                </a:lnTo>
                <a:lnTo>
                  <a:pt x="20" y="114"/>
                </a:lnTo>
                <a:lnTo>
                  <a:pt x="20" y="118"/>
                </a:lnTo>
                <a:lnTo>
                  <a:pt x="22" y="122"/>
                </a:lnTo>
                <a:lnTo>
                  <a:pt x="26" y="126"/>
                </a:lnTo>
                <a:lnTo>
                  <a:pt x="52" y="142"/>
                </a:lnTo>
                <a:lnTo>
                  <a:pt x="52" y="142"/>
                </a:lnTo>
                <a:lnTo>
                  <a:pt x="58" y="142"/>
                </a:lnTo>
                <a:lnTo>
                  <a:pt x="58" y="142"/>
                </a:lnTo>
                <a:lnTo>
                  <a:pt x="64" y="142"/>
                </a:lnTo>
                <a:lnTo>
                  <a:pt x="68" y="136"/>
                </a:lnTo>
                <a:lnTo>
                  <a:pt x="68" y="136"/>
                </a:lnTo>
                <a:lnTo>
                  <a:pt x="70" y="132"/>
                </a:lnTo>
                <a:lnTo>
                  <a:pt x="70" y="128"/>
                </a:lnTo>
                <a:lnTo>
                  <a:pt x="68" y="124"/>
                </a:lnTo>
                <a:lnTo>
                  <a:pt x="64" y="120"/>
                </a:lnTo>
                <a:lnTo>
                  <a:pt x="64" y="120"/>
                </a:lnTo>
                <a:close/>
                <a:moveTo>
                  <a:pt x="220" y="366"/>
                </a:moveTo>
                <a:lnTo>
                  <a:pt x="164" y="366"/>
                </a:lnTo>
                <a:lnTo>
                  <a:pt x="164" y="366"/>
                </a:lnTo>
                <a:lnTo>
                  <a:pt x="160" y="366"/>
                </a:lnTo>
                <a:lnTo>
                  <a:pt x="156" y="368"/>
                </a:lnTo>
                <a:lnTo>
                  <a:pt x="154" y="372"/>
                </a:lnTo>
                <a:lnTo>
                  <a:pt x="154" y="376"/>
                </a:lnTo>
                <a:lnTo>
                  <a:pt x="154" y="376"/>
                </a:lnTo>
                <a:lnTo>
                  <a:pt x="154" y="380"/>
                </a:lnTo>
                <a:lnTo>
                  <a:pt x="156" y="382"/>
                </a:lnTo>
                <a:lnTo>
                  <a:pt x="160" y="384"/>
                </a:lnTo>
                <a:lnTo>
                  <a:pt x="164" y="386"/>
                </a:lnTo>
                <a:lnTo>
                  <a:pt x="220" y="386"/>
                </a:lnTo>
                <a:lnTo>
                  <a:pt x="220" y="386"/>
                </a:lnTo>
                <a:lnTo>
                  <a:pt x="224" y="384"/>
                </a:lnTo>
                <a:lnTo>
                  <a:pt x="228" y="382"/>
                </a:lnTo>
                <a:lnTo>
                  <a:pt x="230" y="380"/>
                </a:lnTo>
                <a:lnTo>
                  <a:pt x="230" y="376"/>
                </a:lnTo>
                <a:lnTo>
                  <a:pt x="230" y="376"/>
                </a:lnTo>
                <a:lnTo>
                  <a:pt x="230" y="372"/>
                </a:lnTo>
                <a:lnTo>
                  <a:pt x="228" y="368"/>
                </a:lnTo>
                <a:lnTo>
                  <a:pt x="224" y="366"/>
                </a:lnTo>
                <a:lnTo>
                  <a:pt x="220" y="366"/>
                </a:lnTo>
                <a:lnTo>
                  <a:pt x="220" y="366"/>
                </a:lnTo>
                <a:close/>
                <a:moveTo>
                  <a:pt x="210" y="396"/>
                </a:moveTo>
                <a:lnTo>
                  <a:pt x="174" y="396"/>
                </a:lnTo>
                <a:lnTo>
                  <a:pt x="174" y="396"/>
                </a:lnTo>
                <a:lnTo>
                  <a:pt x="170" y="396"/>
                </a:lnTo>
                <a:lnTo>
                  <a:pt x="166" y="398"/>
                </a:lnTo>
                <a:lnTo>
                  <a:pt x="164" y="402"/>
                </a:lnTo>
                <a:lnTo>
                  <a:pt x="164" y="406"/>
                </a:lnTo>
                <a:lnTo>
                  <a:pt x="164" y="406"/>
                </a:lnTo>
                <a:lnTo>
                  <a:pt x="164" y="410"/>
                </a:lnTo>
                <a:lnTo>
                  <a:pt x="166" y="414"/>
                </a:lnTo>
                <a:lnTo>
                  <a:pt x="170" y="416"/>
                </a:lnTo>
                <a:lnTo>
                  <a:pt x="174" y="416"/>
                </a:lnTo>
                <a:lnTo>
                  <a:pt x="210" y="416"/>
                </a:lnTo>
                <a:lnTo>
                  <a:pt x="210" y="416"/>
                </a:lnTo>
                <a:lnTo>
                  <a:pt x="214" y="416"/>
                </a:lnTo>
                <a:lnTo>
                  <a:pt x="218" y="414"/>
                </a:lnTo>
                <a:lnTo>
                  <a:pt x="220" y="410"/>
                </a:lnTo>
                <a:lnTo>
                  <a:pt x="220" y="406"/>
                </a:lnTo>
                <a:lnTo>
                  <a:pt x="220" y="406"/>
                </a:lnTo>
                <a:lnTo>
                  <a:pt x="220" y="402"/>
                </a:lnTo>
                <a:lnTo>
                  <a:pt x="218" y="398"/>
                </a:lnTo>
                <a:lnTo>
                  <a:pt x="214" y="396"/>
                </a:lnTo>
                <a:lnTo>
                  <a:pt x="210" y="396"/>
                </a:lnTo>
                <a:lnTo>
                  <a:pt x="210" y="396"/>
                </a:lnTo>
                <a:close/>
                <a:moveTo>
                  <a:pt x="52" y="276"/>
                </a:moveTo>
                <a:lnTo>
                  <a:pt x="38" y="284"/>
                </a:lnTo>
                <a:lnTo>
                  <a:pt x="38" y="284"/>
                </a:lnTo>
                <a:lnTo>
                  <a:pt x="36" y="288"/>
                </a:lnTo>
                <a:lnTo>
                  <a:pt x="34" y="290"/>
                </a:lnTo>
                <a:lnTo>
                  <a:pt x="34" y="294"/>
                </a:lnTo>
                <a:lnTo>
                  <a:pt x="36" y="298"/>
                </a:lnTo>
                <a:lnTo>
                  <a:pt x="36" y="298"/>
                </a:lnTo>
                <a:lnTo>
                  <a:pt x="40" y="302"/>
                </a:lnTo>
                <a:lnTo>
                  <a:pt x="44" y="304"/>
                </a:lnTo>
                <a:lnTo>
                  <a:pt x="44" y="304"/>
                </a:lnTo>
                <a:lnTo>
                  <a:pt x="48" y="302"/>
                </a:lnTo>
                <a:lnTo>
                  <a:pt x="62" y="294"/>
                </a:lnTo>
                <a:lnTo>
                  <a:pt x="62" y="294"/>
                </a:lnTo>
                <a:lnTo>
                  <a:pt x="66" y="292"/>
                </a:lnTo>
                <a:lnTo>
                  <a:pt x="68" y="288"/>
                </a:lnTo>
                <a:lnTo>
                  <a:pt x="68" y="284"/>
                </a:lnTo>
                <a:lnTo>
                  <a:pt x="66" y="280"/>
                </a:lnTo>
                <a:lnTo>
                  <a:pt x="66" y="280"/>
                </a:lnTo>
                <a:lnTo>
                  <a:pt x="64" y="278"/>
                </a:lnTo>
                <a:lnTo>
                  <a:pt x="60" y="276"/>
                </a:lnTo>
                <a:lnTo>
                  <a:pt x="56" y="276"/>
                </a:lnTo>
                <a:lnTo>
                  <a:pt x="52" y="276"/>
                </a:lnTo>
                <a:lnTo>
                  <a:pt x="52" y="276"/>
                </a:lnTo>
                <a:close/>
                <a:moveTo>
                  <a:pt x="50" y="208"/>
                </a:moveTo>
                <a:lnTo>
                  <a:pt x="50" y="208"/>
                </a:lnTo>
                <a:lnTo>
                  <a:pt x="48" y="204"/>
                </a:lnTo>
                <a:lnTo>
                  <a:pt x="46" y="200"/>
                </a:lnTo>
                <a:lnTo>
                  <a:pt x="42" y="198"/>
                </a:lnTo>
                <a:lnTo>
                  <a:pt x="38" y="196"/>
                </a:lnTo>
                <a:lnTo>
                  <a:pt x="12" y="196"/>
                </a:lnTo>
                <a:lnTo>
                  <a:pt x="12" y="196"/>
                </a:lnTo>
                <a:lnTo>
                  <a:pt x="6" y="198"/>
                </a:lnTo>
                <a:lnTo>
                  <a:pt x="2" y="200"/>
                </a:lnTo>
                <a:lnTo>
                  <a:pt x="0" y="204"/>
                </a:lnTo>
                <a:lnTo>
                  <a:pt x="0" y="208"/>
                </a:lnTo>
                <a:lnTo>
                  <a:pt x="0" y="208"/>
                </a:lnTo>
                <a:lnTo>
                  <a:pt x="0" y="212"/>
                </a:lnTo>
                <a:lnTo>
                  <a:pt x="2" y="216"/>
                </a:lnTo>
                <a:lnTo>
                  <a:pt x="6" y="220"/>
                </a:lnTo>
                <a:lnTo>
                  <a:pt x="12" y="220"/>
                </a:lnTo>
                <a:lnTo>
                  <a:pt x="38" y="220"/>
                </a:lnTo>
                <a:lnTo>
                  <a:pt x="38" y="220"/>
                </a:lnTo>
                <a:lnTo>
                  <a:pt x="42" y="220"/>
                </a:lnTo>
                <a:lnTo>
                  <a:pt x="46" y="216"/>
                </a:lnTo>
                <a:lnTo>
                  <a:pt x="48" y="212"/>
                </a:lnTo>
                <a:lnTo>
                  <a:pt x="50" y="208"/>
                </a:lnTo>
                <a:lnTo>
                  <a:pt x="50" y="208"/>
                </a:lnTo>
                <a:close/>
                <a:moveTo>
                  <a:pt x="192" y="68"/>
                </a:moveTo>
                <a:lnTo>
                  <a:pt x="192" y="68"/>
                </a:lnTo>
                <a:lnTo>
                  <a:pt x="198" y="66"/>
                </a:lnTo>
                <a:lnTo>
                  <a:pt x="202" y="64"/>
                </a:lnTo>
                <a:lnTo>
                  <a:pt x="204" y="58"/>
                </a:lnTo>
                <a:lnTo>
                  <a:pt x="206" y="54"/>
                </a:lnTo>
                <a:lnTo>
                  <a:pt x="206" y="14"/>
                </a:lnTo>
                <a:lnTo>
                  <a:pt x="206" y="14"/>
                </a:lnTo>
                <a:lnTo>
                  <a:pt x="204" y="8"/>
                </a:lnTo>
                <a:lnTo>
                  <a:pt x="202" y="4"/>
                </a:lnTo>
                <a:lnTo>
                  <a:pt x="198" y="0"/>
                </a:lnTo>
                <a:lnTo>
                  <a:pt x="192" y="0"/>
                </a:lnTo>
                <a:lnTo>
                  <a:pt x="192" y="0"/>
                </a:lnTo>
                <a:lnTo>
                  <a:pt x="186" y="0"/>
                </a:lnTo>
                <a:lnTo>
                  <a:pt x="182" y="4"/>
                </a:lnTo>
                <a:lnTo>
                  <a:pt x="180" y="8"/>
                </a:lnTo>
                <a:lnTo>
                  <a:pt x="178" y="14"/>
                </a:lnTo>
                <a:lnTo>
                  <a:pt x="178" y="54"/>
                </a:lnTo>
                <a:lnTo>
                  <a:pt x="178" y="54"/>
                </a:lnTo>
                <a:lnTo>
                  <a:pt x="180" y="58"/>
                </a:lnTo>
                <a:lnTo>
                  <a:pt x="182" y="64"/>
                </a:lnTo>
                <a:lnTo>
                  <a:pt x="186" y="66"/>
                </a:lnTo>
                <a:lnTo>
                  <a:pt x="192" y="68"/>
                </a:lnTo>
                <a:lnTo>
                  <a:pt x="192" y="68"/>
                </a:lnTo>
                <a:close/>
                <a:moveTo>
                  <a:pt x="346" y="284"/>
                </a:moveTo>
                <a:lnTo>
                  <a:pt x="332" y="276"/>
                </a:lnTo>
                <a:lnTo>
                  <a:pt x="332" y="276"/>
                </a:lnTo>
                <a:lnTo>
                  <a:pt x="328" y="276"/>
                </a:lnTo>
                <a:lnTo>
                  <a:pt x="324" y="276"/>
                </a:lnTo>
                <a:lnTo>
                  <a:pt x="320" y="278"/>
                </a:lnTo>
                <a:lnTo>
                  <a:pt x="318" y="280"/>
                </a:lnTo>
                <a:lnTo>
                  <a:pt x="318" y="280"/>
                </a:lnTo>
                <a:lnTo>
                  <a:pt x="316" y="284"/>
                </a:lnTo>
                <a:lnTo>
                  <a:pt x="316" y="288"/>
                </a:lnTo>
                <a:lnTo>
                  <a:pt x="318" y="292"/>
                </a:lnTo>
                <a:lnTo>
                  <a:pt x="322" y="294"/>
                </a:lnTo>
                <a:lnTo>
                  <a:pt x="336" y="302"/>
                </a:lnTo>
                <a:lnTo>
                  <a:pt x="336" y="302"/>
                </a:lnTo>
                <a:lnTo>
                  <a:pt x="340" y="304"/>
                </a:lnTo>
                <a:lnTo>
                  <a:pt x="340" y="304"/>
                </a:lnTo>
                <a:lnTo>
                  <a:pt x="344" y="302"/>
                </a:lnTo>
                <a:lnTo>
                  <a:pt x="348" y="298"/>
                </a:lnTo>
                <a:lnTo>
                  <a:pt x="348" y="298"/>
                </a:lnTo>
                <a:lnTo>
                  <a:pt x="350" y="294"/>
                </a:lnTo>
                <a:lnTo>
                  <a:pt x="350" y="290"/>
                </a:lnTo>
                <a:lnTo>
                  <a:pt x="348" y="288"/>
                </a:lnTo>
                <a:lnTo>
                  <a:pt x="346" y="284"/>
                </a:lnTo>
                <a:lnTo>
                  <a:pt x="346" y="284"/>
                </a:lnTo>
                <a:close/>
                <a:moveTo>
                  <a:pt x="326" y="142"/>
                </a:moveTo>
                <a:lnTo>
                  <a:pt x="326" y="142"/>
                </a:lnTo>
                <a:lnTo>
                  <a:pt x="332" y="142"/>
                </a:lnTo>
                <a:lnTo>
                  <a:pt x="358" y="126"/>
                </a:lnTo>
                <a:lnTo>
                  <a:pt x="358" y="126"/>
                </a:lnTo>
                <a:lnTo>
                  <a:pt x="362" y="122"/>
                </a:lnTo>
                <a:lnTo>
                  <a:pt x="364" y="118"/>
                </a:lnTo>
                <a:lnTo>
                  <a:pt x="364" y="114"/>
                </a:lnTo>
                <a:lnTo>
                  <a:pt x="362" y="110"/>
                </a:lnTo>
                <a:lnTo>
                  <a:pt x="362" y="110"/>
                </a:lnTo>
                <a:lnTo>
                  <a:pt x="360" y="106"/>
                </a:lnTo>
                <a:lnTo>
                  <a:pt x="356" y="104"/>
                </a:lnTo>
                <a:lnTo>
                  <a:pt x="352" y="104"/>
                </a:lnTo>
                <a:lnTo>
                  <a:pt x="346" y="104"/>
                </a:lnTo>
                <a:lnTo>
                  <a:pt x="320" y="120"/>
                </a:lnTo>
                <a:lnTo>
                  <a:pt x="320" y="120"/>
                </a:lnTo>
                <a:lnTo>
                  <a:pt x="316" y="124"/>
                </a:lnTo>
                <a:lnTo>
                  <a:pt x="314" y="128"/>
                </a:lnTo>
                <a:lnTo>
                  <a:pt x="314" y="132"/>
                </a:lnTo>
                <a:lnTo>
                  <a:pt x="316" y="136"/>
                </a:lnTo>
                <a:lnTo>
                  <a:pt x="316" y="136"/>
                </a:lnTo>
                <a:lnTo>
                  <a:pt x="320" y="142"/>
                </a:lnTo>
                <a:lnTo>
                  <a:pt x="326" y="142"/>
                </a:lnTo>
                <a:lnTo>
                  <a:pt x="326" y="142"/>
                </a:lnTo>
                <a:close/>
                <a:moveTo>
                  <a:pt x="372" y="196"/>
                </a:moveTo>
                <a:lnTo>
                  <a:pt x="346" y="196"/>
                </a:lnTo>
                <a:lnTo>
                  <a:pt x="346" y="196"/>
                </a:lnTo>
                <a:lnTo>
                  <a:pt x="342" y="198"/>
                </a:lnTo>
                <a:lnTo>
                  <a:pt x="338" y="200"/>
                </a:lnTo>
                <a:lnTo>
                  <a:pt x="336" y="204"/>
                </a:lnTo>
                <a:lnTo>
                  <a:pt x="334" y="208"/>
                </a:lnTo>
                <a:lnTo>
                  <a:pt x="334" y="208"/>
                </a:lnTo>
                <a:lnTo>
                  <a:pt x="336" y="212"/>
                </a:lnTo>
                <a:lnTo>
                  <a:pt x="338" y="216"/>
                </a:lnTo>
                <a:lnTo>
                  <a:pt x="342" y="220"/>
                </a:lnTo>
                <a:lnTo>
                  <a:pt x="346" y="220"/>
                </a:lnTo>
                <a:lnTo>
                  <a:pt x="372" y="220"/>
                </a:lnTo>
                <a:lnTo>
                  <a:pt x="372" y="220"/>
                </a:lnTo>
                <a:lnTo>
                  <a:pt x="378" y="220"/>
                </a:lnTo>
                <a:lnTo>
                  <a:pt x="382" y="216"/>
                </a:lnTo>
                <a:lnTo>
                  <a:pt x="384" y="212"/>
                </a:lnTo>
                <a:lnTo>
                  <a:pt x="384" y="208"/>
                </a:lnTo>
                <a:lnTo>
                  <a:pt x="384" y="208"/>
                </a:lnTo>
                <a:lnTo>
                  <a:pt x="384" y="204"/>
                </a:lnTo>
                <a:lnTo>
                  <a:pt x="382" y="200"/>
                </a:lnTo>
                <a:lnTo>
                  <a:pt x="378" y="198"/>
                </a:lnTo>
                <a:lnTo>
                  <a:pt x="372" y="196"/>
                </a:lnTo>
                <a:lnTo>
                  <a:pt x="372" y="196"/>
                </a:lnTo>
                <a:close/>
                <a:moveTo>
                  <a:pt x="294" y="32"/>
                </a:moveTo>
                <a:lnTo>
                  <a:pt x="294" y="32"/>
                </a:lnTo>
                <a:lnTo>
                  <a:pt x="288" y="30"/>
                </a:lnTo>
                <a:lnTo>
                  <a:pt x="284" y="30"/>
                </a:lnTo>
                <a:lnTo>
                  <a:pt x="278" y="32"/>
                </a:lnTo>
                <a:lnTo>
                  <a:pt x="276" y="36"/>
                </a:lnTo>
                <a:lnTo>
                  <a:pt x="258" y="68"/>
                </a:lnTo>
                <a:lnTo>
                  <a:pt x="258" y="68"/>
                </a:lnTo>
                <a:lnTo>
                  <a:pt x="256" y="72"/>
                </a:lnTo>
                <a:lnTo>
                  <a:pt x="256" y="78"/>
                </a:lnTo>
                <a:lnTo>
                  <a:pt x="258" y="82"/>
                </a:lnTo>
                <a:lnTo>
                  <a:pt x="262" y="86"/>
                </a:lnTo>
                <a:lnTo>
                  <a:pt x="262" y="86"/>
                </a:lnTo>
                <a:lnTo>
                  <a:pt x="270" y="88"/>
                </a:lnTo>
                <a:lnTo>
                  <a:pt x="270" y="88"/>
                </a:lnTo>
                <a:lnTo>
                  <a:pt x="276" y="86"/>
                </a:lnTo>
                <a:lnTo>
                  <a:pt x="282" y="82"/>
                </a:lnTo>
                <a:lnTo>
                  <a:pt x="300" y="50"/>
                </a:lnTo>
                <a:lnTo>
                  <a:pt x="300" y="50"/>
                </a:lnTo>
                <a:lnTo>
                  <a:pt x="302" y="44"/>
                </a:lnTo>
                <a:lnTo>
                  <a:pt x="300" y="40"/>
                </a:lnTo>
                <a:lnTo>
                  <a:pt x="298" y="34"/>
                </a:lnTo>
                <a:lnTo>
                  <a:pt x="294" y="32"/>
                </a:lnTo>
                <a:lnTo>
                  <a:pt x="294" y="32"/>
                </a:lnTo>
                <a:close/>
                <a:moveTo>
                  <a:pt x="286" y="196"/>
                </a:moveTo>
                <a:lnTo>
                  <a:pt x="286" y="196"/>
                </a:lnTo>
                <a:lnTo>
                  <a:pt x="284" y="216"/>
                </a:lnTo>
                <a:lnTo>
                  <a:pt x="278" y="232"/>
                </a:lnTo>
                <a:lnTo>
                  <a:pt x="272" y="244"/>
                </a:lnTo>
                <a:lnTo>
                  <a:pt x="262" y="256"/>
                </a:lnTo>
                <a:lnTo>
                  <a:pt x="262" y="256"/>
                </a:lnTo>
                <a:lnTo>
                  <a:pt x="252" y="270"/>
                </a:lnTo>
                <a:lnTo>
                  <a:pt x="244" y="288"/>
                </a:lnTo>
                <a:lnTo>
                  <a:pt x="240" y="298"/>
                </a:lnTo>
                <a:lnTo>
                  <a:pt x="238" y="310"/>
                </a:lnTo>
                <a:lnTo>
                  <a:pt x="236" y="322"/>
                </a:lnTo>
                <a:lnTo>
                  <a:pt x="234" y="338"/>
                </a:lnTo>
                <a:lnTo>
                  <a:pt x="234" y="338"/>
                </a:lnTo>
                <a:lnTo>
                  <a:pt x="232" y="344"/>
                </a:lnTo>
                <a:lnTo>
                  <a:pt x="230" y="350"/>
                </a:lnTo>
                <a:lnTo>
                  <a:pt x="224" y="354"/>
                </a:lnTo>
                <a:lnTo>
                  <a:pt x="218" y="354"/>
                </a:lnTo>
                <a:lnTo>
                  <a:pt x="166" y="354"/>
                </a:lnTo>
                <a:lnTo>
                  <a:pt x="166" y="354"/>
                </a:lnTo>
                <a:lnTo>
                  <a:pt x="160" y="354"/>
                </a:lnTo>
                <a:lnTo>
                  <a:pt x="154" y="350"/>
                </a:lnTo>
                <a:lnTo>
                  <a:pt x="152" y="344"/>
                </a:lnTo>
                <a:lnTo>
                  <a:pt x="150" y="338"/>
                </a:lnTo>
                <a:lnTo>
                  <a:pt x="150" y="338"/>
                </a:lnTo>
                <a:lnTo>
                  <a:pt x="148" y="322"/>
                </a:lnTo>
                <a:lnTo>
                  <a:pt x="146" y="310"/>
                </a:lnTo>
                <a:lnTo>
                  <a:pt x="144" y="298"/>
                </a:lnTo>
                <a:lnTo>
                  <a:pt x="140" y="288"/>
                </a:lnTo>
                <a:lnTo>
                  <a:pt x="132" y="270"/>
                </a:lnTo>
                <a:lnTo>
                  <a:pt x="122" y="256"/>
                </a:lnTo>
                <a:lnTo>
                  <a:pt x="122" y="256"/>
                </a:lnTo>
                <a:lnTo>
                  <a:pt x="112" y="244"/>
                </a:lnTo>
                <a:lnTo>
                  <a:pt x="106" y="232"/>
                </a:lnTo>
                <a:lnTo>
                  <a:pt x="100" y="216"/>
                </a:lnTo>
                <a:lnTo>
                  <a:pt x="98" y="196"/>
                </a:lnTo>
                <a:lnTo>
                  <a:pt x="98" y="196"/>
                </a:lnTo>
                <a:lnTo>
                  <a:pt x="100" y="178"/>
                </a:lnTo>
                <a:lnTo>
                  <a:pt x="104" y="160"/>
                </a:lnTo>
                <a:lnTo>
                  <a:pt x="110" y="144"/>
                </a:lnTo>
                <a:lnTo>
                  <a:pt x="120" y="130"/>
                </a:lnTo>
                <a:lnTo>
                  <a:pt x="134" y="118"/>
                </a:lnTo>
                <a:lnTo>
                  <a:pt x="150" y="108"/>
                </a:lnTo>
                <a:lnTo>
                  <a:pt x="170" y="102"/>
                </a:lnTo>
                <a:lnTo>
                  <a:pt x="192" y="98"/>
                </a:lnTo>
                <a:lnTo>
                  <a:pt x="192" y="98"/>
                </a:lnTo>
                <a:lnTo>
                  <a:pt x="214" y="102"/>
                </a:lnTo>
                <a:lnTo>
                  <a:pt x="234" y="108"/>
                </a:lnTo>
                <a:lnTo>
                  <a:pt x="250" y="118"/>
                </a:lnTo>
                <a:lnTo>
                  <a:pt x="264" y="130"/>
                </a:lnTo>
                <a:lnTo>
                  <a:pt x="274" y="144"/>
                </a:lnTo>
                <a:lnTo>
                  <a:pt x="280" y="160"/>
                </a:lnTo>
                <a:lnTo>
                  <a:pt x="284" y="178"/>
                </a:lnTo>
                <a:lnTo>
                  <a:pt x="286" y="196"/>
                </a:lnTo>
                <a:lnTo>
                  <a:pt x="286" y="196"/>
                </a:lnTo>
                <a:close/>
                <a:moveTo>
                  <a:pt x="200" y="138"/>
                </a:moveTo>
                <a:lnTo>
                  <a:pt x="200" y="138"/>
                </a:lnTo>
                <a:lnTo>
                  <a:pt x="198" y="134"/>
                </a:lnTo>
                <a:lnTo>
                  <a:pt x="196" y="130"/>
                </a:lnTo>
                <a:lnTo>
                  <a:pt x="192" y="128"/>
                </a:lnTo>
                <a:lnTo>
                  <a:pt x="190" y="128"/>
                </a:lnTo>
                <a:lnTo>
                  <a:pt x="190" y="128"/>
                </a:lnTo>
                <a:lnTo>
                  <a:pt x="178" y="128"/>
                </a:lnTo>
                <a:lnTo>
                  <a:pt x="166" y="132"/>
                </a:lnTo>
                <a:lnTo>
                  <a:pt x="156" y="136"/>
                </a:lnTo>
                <a:lnTo>
                  <a:pt x="146" y="144"/>
                </a:lnTo>
                <a:lnTo>
                  <a:pt x="136" y="154"/>
                </a:lnTo>
                <a:lnTo>
                  <a:pt x="130" y="164"/>
                </a:lnTo>
                <a:lnTo>
                  <a:pt x="126" y="178"/>
                </a:lnTo>
                <a:lnTo>
                  <a:pt x="124" y="194"/>
                </a:lnTo>
                <a:lnTo>
                  <a:pt x="124" y="194"/>
                </a:lnTo>
                <a:lnTo>
                  <a:pt x="126" y="198"/>
                </a:lnTo>
                <a:lnTo>
                  <a:pt x="128" y="200"/>
                </a:lnTo>
                <a:lnTo>
                  <a:pt x="130" y="204"/>
                </a:lnTo>
                <a:lnTo>
                  <a:pt x="134" y="204"/>
                </a:lnTo>
                <a:lnTo>
                  <a:pt x="134" y="204"/>
                </a:lnTo>
                <a:lnTo>
                  <a:pt x="138" y="204"/>
                </a:lnTo>
                <a:lnTo>
                  <a:pt x="142" y="200"/>
                </a:lnTo>
                <a:lnTo>
                  <a:pt x="144" y="198"/>
                </a:lnTo>
                <a:lnTo>
                  <a:pt x="144" y="194"/>
                </a:lnTo>
                <a:lnTo>
                  <a:pt x="144" y="194"/>
                </a:lnTo>
                <a:lnTo>
                  <a:pt x="146" y="182"/>
                </a:lnTo>
                <a:lnTo>
                  <a:pt x="148" y="172"/>
                </a:lnTo>
                <a:lnTo>
                  <a:pt x="154" y="164"/>
                </a:lnTo>
                <a:lnTo>
                  <a:pt x="160" y="158"/>
                </a:lnTo>
                <a:lnTo>
                  <a:pt x="166" y="154"/>
                </a:lnTo>
                <a:lnTo>
                  <a:pt x="174" y="150"/>
                </a:lnTo>
                <a:lnTo>
                  <a:pt x="182" y="148"/>
                </a:lnTo>
                <a:lnTo>
                  <a:pt x="190" y="148"/>
                </a:lnTo>
                <a:lnTo>
                  <a:pt x="190" y="148"/>
                </a:lnTo>
                <a:lnTo>
                  <a:pt x="192" y="148"/>
                </a:lnTo>
                <a:lnTo>
                  <a:pt x="196" y="144"/>
                </a:lnTo>
                <a:lnTo>
                  <a:pt x="198" y="142"/>
                </a:lnTo>
                <a:lnTo>
                  <a:pt x="200" y="138"/>
                </a:lnTo>
                <a:lnTo>
                  <a:pt x="200" y="138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161">
            <a:extLst>
              <a:ext uri="{FF2B5EF4-FFF2-40B4-BE49-F238E27FC236}">
                <a16:creationId xmlns:a16="http://schemas.microsoft.com/office/drawing/2014/main" id="{5B4A43E6-A879-7A48-C304-C3D37D6F0581}"/>
              </a:ext>
            </a:extLst>
          </p:cNvPr>
          <p:cNvSpPr/>
          <p:nvPr/>
        </p:nvSpPr>
        <p:spPr bwMode="ltGray">
          <a:xfrm>
            <a:off x="4178336" y="6005252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reeform 4849">
            <a:extLst>
              <a:ext uri="{FF2B5EF4-FFF2-40B4-BE49-F238E27FC236}">
                <a16:creationId xmlns:a16="http://schemas.microsoft.com/office/drawing/2014/main" id="{A68688A8-5519-6FF9-8C13-F0900F3EB256}"/>
              </a:ext>
            </a:extLst>
          </p:cNvPr>
          <p:cNvSpPr>
            <a:spLocks noEditPoints="1"/>
          </p:cNvSpPr>
          <p:nvPr/>
        </p:nvSpPr>
        <p:spPr bwMode="auto">
          <a:xfrm>
            <a:off x="4282418" y="6169971"/>
            <a:ext cx="394802" cy="319253"/>
          </a:xfrm>
          <a:custGeom>
            <a:avLst/>
            <a:gdLst>
              <a:gd name="T0" fmla="*/ 0 w 324"/>
              <a:gd name="T1" fmla="*/ 136 h 262"/>
              <a:gd name="T2" fmla="*/ 0 w 324"/>
              <a:gd name="T3" fmla="*/ 132 h 262"/>
              <a:gd name="T4" fmla="*/ 6 w 324"/>
              <a:gd name="T5" fmla="*/ 126 h 262"/>
              <a:gd name="T6" fmla="*/ 46 w 324"/>
              <a:gd name="T7" fmla="*/ 126 h 262"/>
              <a:gd name="T8" fmla="*/ 50 w 324"/>
              <a:gd name="T9" fmla="*/ 126 h 262"/>
              <a:gd name="T10" fmla="*/ 56 w 324"/>
              <a:gd name="T11" fmla="*/ 132 h 262"/>
              <a:gd name="T12" fmla="*/ 56 w 324"/>
              <a:gd name="T13" fmla="*/ 212 h 262"/>
              <a:gd name="T14" fmla="*/ 56 w 324"/>
              <a:gd name="T15" fmla="*/ 216 h 262"/>
              <a:gd name="T16" fmla="*/ 50 w 324"/>
              <a:gd name="T17" fmla="*/ 220 h 262"/>
              <a:gd name="T18" fmla="*/ 10 w 324"/>
              <a:gd name="T19" fmla="*/ 222 h 262"/>
              <a:gd name="T20" fmla="*/ 6 w 324"/>
              <a:gd name="T21" fmla="*/ 220 h 262"/>
              <a:gd name="T22" fmla="*/ 0 w 324"/>
              <a:gd name="T23" fmla="*/ 216 h 262"/>
              <a:gd name="T24" fmla="*/ 0 w 324"/>
              <a:gd name="T25" fmla="*/ 212 h 262"/>
              <a:gd name="T26" fmla="*/ 136 w 324"/>
              <a:gd name="T27" fmla="*/ 222 h 262"/>
              <a:gd name="T28" fmla="*/ 140 w 324"/>
              <a:gd name="T29" fmla="*/ 220 h 262"/>
              <a:gd name="T30" fmla="*/ 144 w 324"/>
              <a:gd name="T31" fmla="*/ 216 h 262"/>
              <a:gd name="T32" fmla="*/ 146 w 324"/>
              <a:gd name="T33" fmla="*/ 58 h 262"/>
              <a:gd name="T34" fmla="*/ 144 w 324"/>
              <a:gd name="T35" fmla="*/ 54 h 262"/>
              <a:gd name="T36" fmla="*/ 140 w 324"/>
              <a:gd name="T37" fmla="*/ 50 h 262"/>
              <a:gd name="T38" fmla="*/ 100 w 324"/>
              <a:gd name="T39" fmla="*/ 48 h 262"/>
              <a:gd name="T40" fmla="*/ 96 w 324"/>
              <a:gd name="T41" fmla="*/ 50 h 262"/>
              <a:gd name="T42" fmla="*/ 90 w 324"/>
              <a:gd name="T43" fmla="*/ 54 h 262"/>
              <a:gd name="T44" fmla="*/ 90 w 324"/>
              <a:gd name="T45" fmla="*/ 212 h 262"/>
              <a:gd name="T46" fmla="*/ 90 w 324"/>
              <a:gd name="T47" fmla="*/ 216 h 262"/>
              <a:gd name="T48" fmla="*/ 96 w 324"/>
              <a:gd name="T49" fmla="*/ 220 h 262"/>
              <a:gd name="T50" fmla="*/ 100 w 324"/>
              <a:gd name="T51" fmla="*/ 222 h 262"/>
              <a:gd name="T52" fmla="*/ 224 w 324"/>
              <a:gd name="T53" fmla="*/ 222 h 262"/>
              <a:gd name="T54" fmla="*/ 228 w 324"/>
              <a:gd name="T55" fmla="*/ 220 h 262"/>
              <a:gd name="T56" fmla="*/ 234 w 324"/>
              <a:gd name="T57" fmla="*/ 216 h 262"/>
              <a:gd name="T58" fmla="*/ 234 w 324"/>
              <a:gd name="T59" fmla="*/ 86 h 262"/>
              <a:gd name="T60" fmla="*/ 234 w 324"/>
              <a:gd name="T61" fmla="*/ 82 h 262"/>
              <a:gd name="T62" fmla="*/ 228 w 324"/>
              <a:gd name="T63" fmla="*/ 76 h 262"/>
              <a:gd name="T64" fmla="*/ 188 w 324"/>
              <a:gd name="T65" fmla="*/ 76 h 262"/>
              <a:gd name="T66" fmla="*/ 184 w 324"/>
              <a:gd name="T67" fmla="*/ 76 h 262"/>
              <a:gd name="T68" fmla="*/ 180 w 324"/>
              <a:gd name="T69" fmla="*/ 82 h 262"/>
              <a:gd name="T70" fmla="*/ 178 w 324"/>
              <a:gd name="T71" fmla="*/ 212 h 262"/>
              <a:gd name="T72" fmla="*/ 180 w 324"/>
              <a:gd name="T73" fmla="*/ 216 h 262"/>
              <a:gd name="T74" fmla="*/ 184 w 324"/>
              <a:gd name="T75" fmla="*/ 220 h 262"/>
              <a:gd name="T76" fmla="*/ 188 w 324"/>
              <a:gd name="T77" fmla="*/ 222 h 262"/>
              <a:gd name="T78" fmla="*/ 278 w 324"/>
              <a:gd name="T79" fmla="*/ 0 h 262"/>
              <a:gd name="T80" fmla="*/ 274 w 324"/>
              <a:gd name="T81" fmla="*/ 0 h 262"/>
              <a:gd name="T82" fmla="*/ 268 w 324"/>
              <a:gd name="T83" fmla="*/ 6 h 262"/>
              <a:gd name="T84" fmla="*/ 268 w 324"/>
              <a:gd name="T85" fmla="*/ 212 h 262"/>
              <a:gd name="T86" fmla="*/ 268 w 324"/>
              <a:gd name="T87" fmla="*/ 216 h 262"/>
              <a:gd name="T88" fmla="*/ 274 w 324"/>
              <a:gd name="T89" fmla="*/ 220 h 262"/>
              <a:gd name="T90" fmla="*/ 314 w 324"/>
              <a:gd name="T91" fmla="*/ 222 h 262"/>
              <a:gd name="T92" fmla="*/ 318 w 324"/>
              <a:gd name="T93" fmla="*/ 220 h 262"/>
              <a:gd name="T94" fmla="*/ 324 w 324"/>
              <a:gd name="T95" fmla="*/ 216 h 262"/>
              <a:gd name="T96" fmla="*/ 324 w 324"/>
              <a:gd name="T97" fmla="*/ 10 h 262"/>
              <a:gd name="T98" fmla="*/ 324 w 324"/>
              <a:gd name="T99" fmla="*/ 6 h 262"/>
              <a:gd name="T100" fmla="*/ 318 w 324"/>
              <a:gd name="T101" fmla="*/ 0 h 262"/>
              <a:gd name="T102" fmla="*/ 314 w 324"/>
              <a:gd name="T103" fmla="*/ 0 h 262"/>
              <a:gd name="T104" fmla="*/ 0 w 324"/>
              <a:gd name="T105" fmla="*/ 242 h 262"/>
              <a:gd name="T106" fmla="*/ 324 w 324"/>
              <a:gd name="T107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4" h="262">
                <a:moveTo>
                  <a:pt x="0" y="212"/>
                </a:moveTo>
                <a:lnTo>
                  <a:pt x="0" y="136"/>
                </a:lnTo>
                <a:lnTo>
                  <a:pt x="0" y="136"/>
                </a:lnTo>
                <a:lnTo>
                  <a:pt x="0" y="132"/>
                </a:lnTo>
                <a:lnTo>
                  <a:pt x="2" y="128"/>
                </a:lnTo>
                <a:lnTo>
                  <a:pt x="6" y="126"/>
                </a:lnTo>
                <a:lnTo>
                  <a:pt x="10" y="126"/>
                </a:lnTo>
                <a:lnTo>
                  <a:pt x="46" y="126"/>
                </a:lnTo>
                <a:lnTo>
                  <a:pt x="46" y="126"/>
                </a:lnTo>
                <a:lnTo>
                  <a:pt x="50" y="126"/>
                </a:lnTo>
                <a:lnTo>
                  <a:pt x="54" y="128"/>
                </a:lnTo>
                <a:lnTo>
                  <a:pt x="56" y="132"/>
                </a:lnTo>
                <a:lnTo>
                  <a:pt x="56" y="136"/>
                </a:lnTo>
                <a:lnTo>
                  <a:pt x="56" y="212"/>
                </a:lnTo>
                <a:lnTo>
                  <a:pt x="56" y="212"/>
                </a:lnTo>
                <a:lnTo>
                  <a:pt x="56" y="216"/>
                </a:lnTo>
                <a:lnTo>
                  <a:pt x="54" y="218"/>
                </a:lnTo>
                <a:lnTo>
                  <a:pt x="50" y="220"/>
                </a:lnTo>
                <a:lnTo>
                  <a:pt x="46" y="222"/>
                </a:lnTo>
                <a:lnTo>
                  <a:pt x="10" y="222"/>
                </a:lnTo>
                <a:lnTo>
                  <a:pt x="10" y="222"/>
                </a:lnTo>
                <a:lnTo>
                  <a:pt x="6" y="220"/>
                </a:lnTo>
                <a:lnTo>
                  <a:pt x="2" y="218"/>
                </a:lnTo>
                <a:lnTo>
                  <a:pt x="0" y="216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00" y="222"/>
                </a:moveTo>
                <a:lnTo>
                  <a:pt x="136" y="222"/>
                </a:lnTo>
                <a:lnTo>
                  <a:pt x="136" y="222"/>
                </a:lnTo>
                <a:lnTo>
                  <a:pt x="140" y="220"/>
                </a:lnTo>
                <a:lnTo>
                  <a:pt x="142" y="218"/>
                </a:lnTo>
                <a:lnTo>
                  <a:pt x="144" y="216"/>
                </a:lnTo>
                <a:lnTo>
                  <a:pt x="146" y="212"/>
                </a:lnTo>
                <a:lnTo>
                  <a:pt x="146" y="58"/>
                </a:lnTo>
                <a:lnTo>
                  <a:pt x="146" y="58"/>
                </a:lnTo>
                <a:lnTo>
                  <a:pt x="144" y="54"/>
                </a:lnTo>
                <a:lnTo>
                  <a:pt x="142" y="52"/>
                </a:lnTo>
                <a:lnTo>
                  <a:pt x="140" y="50"/>
                </a:lnTo>
                <a:lnTo>
                  <a:pt x="136" y="48"/>
                </a:lnTo>
                <a:lnTo>
                  <a:pt x="100" y="48"/>
                </a:lnTo>
                <a:lnTo>
                  <a:pt x="100" y="48"/>
                </a:lnTo>
                <a:lnTo>
                  <a:pt x="96" y="50"/>
                </a:lnTo>
                <a:lnTo>
                  <a:pt x="92" y="52"/>
                </a:lnTo>
                <a:lnTo>
                  <a:pt x="90" y="54"/>
                </a:lnTo>
                <a:lnTo>
                  <a:pt x="90" y="58"/>
                </a:lnTo>
                <a:lnTo>
                  <a:pt x="90" y="212"/>
                </a:lnTo>
                <a:lnTo>
                  <a:pt x="90" y="212"/>
                </a:lnTo>
                <a:lnTo>
                  <a:pt x="90" y="216"/>
                </a:lnTo>
                <a:lnTo>
                  <a:pt x="92" y="218"/>
                </a:lnTo>
                <a:lnTo>
                  <a:pt x="96" y="220"/>
                </a:lnTo>
                <a:lnTo>
                  <a:pt x="100" y="222"/>
                </a:lnTo>
                <a:lnTo>
                  <a:pt x="100" y="222"/>
                </a:lnTo>
                <a:close/>
                <a:moveTo>
                  <a:pt x="188" y="222"/>
                </a:moveTo>
                <a:lnTo>
                  <a:pt x="224" y="222"/>
                </a:lnTo>
                <a:lnTo>
                  <a:pt x="224" y="222"/>
                </a:lnTo>
                <a:lnTo>
                  <a:pt x="228" y="220"/>
                </a:lnTo>
                <a:lnTo>
                  <a:pt x="232" y="218"/>
                </a:lnTo>
                <a:lnTo>
                  <a:pt x="234" y="216"/>
                </a:lnTo>
                <a:lnTo>
                  <a:pt x="234" y="212"/>
                </a:lnTo>
                <a:lnTo>
                  <a:pt x="234" y="86"/>
                </a:lnTo>
                <a:lnTo>
                  <a:pt x="234" y="86"/>
                </a:lnTo>
                <a:lnTo>
                  <a:pt x="234" y="82"/>
                </a:lnTo>
                <a:lnTo>
                  <a:pt x="232" y="78"/>
                </a:lnTo>
                <a:lnTo>
                  <a:pt x="228" y="76"/>
                </a:lnTo>
                <a:lnTo>
                  <a:pt x="224" y="76"/>
                </a:lnTo>
                <a:lnTo>
                  <a:pt x="188" y="76"/>
                </a:lnTo>
                <a:lnTo>
                  <a:pt x="188" y="76"/>
                </a:lnTo>
                <a:lnTo>
                  <a:pt x="184" y="76"/>
                </a:lnTo>
                <a:lnTo>
                  <a:pt x="182" y="78"/>
                </a:lnTo>
                <a:lnTo>
                  <a:pt x="180" y="82"/>
                </a:lnTo>
                <a:lnTo>
                  <a:pt x="178" y="86"/>
                </a:lnTo>
                <a:lnTo>
                  <a:pt x="178" y="212"/>
                </a:lnTo>
                <a:lnTo>
                  <a:pt x="178" y="212"/>
                </a:lnTo>
                <a:lnTo>
                  <a:pt x="180" y="216"/>
                </a:lnTo>
                <a:lnTo>
                  <a:pt x="182" y="218"/>
                </a:lnTo>
                <a:lnTo>
                  <a:pt x="184" y="220"/>
                </a:lnTo>
                <a:lnTo>
                  <a:pt x="188" y="222"/>
                </a:lnTo>
                <a:lnTo>
                  <a:pt x="188" y="222"/>
                </a:lnTo>
                <a:close/>
                <a:moveTo>
                  <a:pt x="314" y="0"/>
                </a:moveTo>
                <a:lnTo>
                  <a:pt x="278" y="0"/>
                </a:lnTo>
                <a:lnTo>
                  <a:pt x="278" y="0"/>
                </a:lnTo>
                <a:lnTo>
                  <a:pt x="274" y="0"/>
                </a:lnTo>
                <a:lnTo>
                  <a:pt x="270" y="2"/>
                </a:lnTo>
                <a:lnTo>
                  <a:pt x="268" y="6"/>
                </a:lnTo>
                <a:lnTo>
                  <a:pt x="268" y="10"/>
                </a:lnTo>
                <a:lnTo>
                  <a:pt x="268" y="212"/>
                </a:lnTo>
                <a:lnTo>
                  <a:pt x="268" y="212"/>
                </a:lnTo>
                <a:lnTo>
                  <a:pt x="268" y="216"/>
                </a:lnTo>
                <a:lnTo>
                  <a:pt x="270" y="218"/>
                </a:lnTo>
                <a:lnTo>
                  <a:pt x="274" y="220"/>
                </a:lnTo>
                <a:lnTo>
                  <a:pt x="278" y="222"/>
                </a:lnTo>
                <a:lnTo>
                  <a:pt x="314" y="222"/>
                </a:lnTo>
                <a:lnTo>
                  <a:pt x="314" y="222"/>
                </a:lnTo>
                <a:lnTo>
                  <a:pt x="318" y="220"/>
                </a:lnTo>
                <a:lnTo>
                  <a:pt x="322" y="218"/>
                </a:lnTo>
                <a:lnTo>
                  <a:pt x="324" y="216"/>
                </a:lnTo>
                <a:lnTo>
                  <a:pt x="324" y="212"/>
                </a:lnTo>
                <a:lnTo>
                  <a:pt x="324" y="10"/>
                </a:lnTo>
                <a:lnTo>
                  <a:pt x="324" y="10"/>
                </a:lnTo>
                <a:lnTo>
                  <a:pt x="324" y="6"/>
                </a:lnTo>
                <a:lnTo>
                  <a:pt x="322" y="2"/>
                </a:lnTo>
                <a:lnTo>
                  <a:pt x="318" y="0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24" y="242"/>
                </a:moveTo>
                <a:lnTo>
                  <a:pt x="0" y="242"/>
                </a:lnTo>
                <a:lnTo>
                  <a:pt x="0" y="262"/>
                </a:lnTo>
                <a:lnTo>
                  <a:pt x="324" y="262"/>
                </a:lnTo>
                <a:lnTo>
                  <a:pt x="324" y="242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76671F7-F39D-6C74-5FD9-046CF411C417}"/>
              </a:ext>
            </a:extLst>
          </p:cNvPr>
          <p:cNvSpPr txBox="1"/>
          <p:nvPr/>
        </p:nvSpPr>
        <p:spPr>
          <a:xfrm>
            <a:off x="10252422" y="3254143"/>
            <a:ext cx="1302378" cy="6706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Innovadores, eficaces y resilientes</a:t>
            </a:r>
            <a:endParaRPr lang="es-E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A20D17-5695-551E-2E29-D38E7C01C5A6}"/>
              </a:ext>
            </a:extLst>
          </p:cNvPr>
          <p:cNvSpPr txBox="1"/>
          <p:nvPr/>
        </p:nvSpPr>
        <p:spPr>
          <a:xfrm>
            <a:off x="10283471" y="4766379"/>
            <a:ext cx="1339821" cy="543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solidFill>
                  <a:schemeClr val="tx1"/>
                </a:solidFill>
              </a:rPr>
              <a:t>Juntos logramos más</a:t>
            </a:r>
          </a:p>
        </p:txBody>
      </p:sp>
      <p:sp>
        <p:nvSpPr>
          <p:cNvPr id="17" name="Oval 318">
            <a:extLst>
              <a:ext uri="{FF2B5EF4-FFF2-40B4-BE49-F238E27FC236}">
                <a16:creationId xmlns:a16="http://schemas.microsoft.com/office/drawing/2014/main" id="{5A13A983-8B57-6934-0DA1-9A0CC79672A5}"/>
              </a:ext>
            </a:extLst>
          </p:cNvPr>
          <p:cNvSpPr/>
          <p:nvPr/>
        </p:nvSpPr>
        <p:spPr bwMode="ltGray">
          <a:xfrm>
            <a:off x="9733284" y="4733013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Freeform 4970">
            <a:extLst>
              <a:ext uri="{FF2B5EF4-FFF2-40B4-BE49-F238E27FC236}">
                <a16:creationId xmlns:a16="http://schemas.microsoft.com/office/drawing/2014/main" id="{73EFE67A-D437-892C-1A96-F183A443ACB4}"/>
              </a:ext>
            </a:extLst>
          </p:cNvPr>
          <p:cNvSpPr>
            <a:spLocks noEditPoints="1"/>
          </p:cNvSpPr>
          <p:nvPr/>
        </p:nvSpPr>
        <p:spPr bwMode="auto">
          <a:xfrm>
            <a:off x="9788023" y="4813412"/>
            <a:ext cx="496277" cy="472186"/>
          </a:xfrm>
          <a:custGeom>
            <a:avLst/>
            <a:gdLst>
              <a:gd name="T0" fmla="*/ 318 w 412"/>
              <a:gd name="T1" fmla="*/ 358 h 392"/>
              <a:gd name="T2" fmla="*/ 268 w 412"/>
              <a:gd name="T3" fmla="*/ 382 h 392"/>
              <a:gd name="T4" fmla="*/ 234 w 412"/>
              <a:gd name="T5" fmla="*/ 390 h 392"/>
              <a:gd name="T6" fmla="*/ 208 w 412"/>
              <a:gd name="T7" fmla="*/ 392 h 392"/>
              <a:gd name="T8" fmla="*/ 146 w 412"/>
              <a:gd name="T9" fmla="*/ 382 h 392"/>
              <a:gd name="T10" fmla="*/ 92 w 412"/>
              <a:gd name="T11" fmla="*/ 356 h 392"/>
              <a:gd name="T12" fmla="*/ 48 w 412"/>
              <a:gd name="T13" fmla="*/ 316 h 392"/>
              <a:gd name="T14" fmla="*/ 18 w 412"/>
              <a:gd name="T15" fmla="*/ 264 h 392"/>
              <a:gd name="T16" fmla="*/ 2 w 412"/>
              <a:gd name="T17" fmla="*/ 206 h 392"/>
              <a:gd name="T18" fmla="*/ 2 w 412"/>
              <a:gd name="T19" fmla="*/ 172 h 392"/>
              <a:gd name="T20" fmla="*/ 30 w 412"/>
              <a:gd name="T21" fmla="*/ 166 h 392"/>
              <a:gd name="T22" fmla="*/ 182 w 412"/>
              <a:gd name="T23" fmla="*/ 166 h 392"/>
              <a:gd name="T24" fmla="*/ 224 w 412"/>
              <a:gd name="T25" fmla="*/ 180 h 392"/>
              <a:gd name="T26" fmla="*/ 234 w 412"/>
              <a:gd name="T27" fmla="*/ 204 h 392"/>
              <a:gd name="T28" fmla="*/ 256 w 412"/>
              <a:gd name="T29" fmla="*/ 212 h 392"/>
              <a:gd name="T30" fmla="*/ 282 w 412"/>
              <a:gd name="T31" fmla="*/ 240 h 392"/>
              <a:gd name="T32" fmla="*/ 292 w 412"/>
              <a:gd name="T33" fmla="*/ 262 h 392"/>
              <a:gd name="T34" fmla="*/ 314 w 412"/>
              <a:gd name="T35" fmla="*/ 272 h 392"/>
              <a:gd name="T36" fmla="*/ 138 w 412"/>
              <a:gd name="T37" fmla="*/ 140 h 392"/>
              <a:gd name="T38" fmla="*/ 164 w 412"/>
              <a:gd name="T39" fmla="*/ 134 h 392"/>
              <a:gd name="T40" fmla="*/ 196 w 412"/>
              <a:gd name="T41" fmla="*/ 108 h 392"/>
              <a:gd name="T42" fmla="*/ 208 w 412"/>
              <a:gd name="T43" fmla="*/ 70 h 392"/>
              <a:gd name="T44" fmla="*/ 202 w 412"/>
              <a:gd name="T45" fmla="*/ 42 h 392"/>
              <a:gd name="T46" fmla="*/ 176 w 412"/>
              <a:gd name="T47" fmla="*/ 12 h 392"/>
              <a:gd name="T48" fmla="*/ 138 w 412"/>
              <a:gd name="T49" fmla="*/ 0 h 392"/>
              <a:gd name="T50" fmla="*/ 110 w 412"/>
              <a:gd name="T51" fmla="*/ 4 h 392"/>
              <a:gd name="T52" fmla="*/ 80 w 412"/>
              <a:gd name="T53" fmla="*/ 30 h 392"/>
              <a:gd name="T54" fmla="*/ 68 w 412"/>
              <a:gd name="T55" fmla="*/ 70 h 392"/>
              <a:gd name="T56" fmla="*/ 74 w 412"/>
              <a:gd name="T57" fmla="*/ 96 h 392"/>
              <a:gd name="T58" fmla="*/ 98 w 412"/>
              <a:gd name="T59" fmla="*/ 128 h 392"/>
              <a:gd name="T60" fmla="*/ 138 w 412"/>
              <a:gd name="T61" fmla="*/ 140 h 392"/>
              <a:gd name="T62" fmla="*/ 412 w 412"/>
              <a:gd name="T63" fmla="*/ 152 h 392"/>
              <a:gd name="T64" fmla="*/ 408 w 412"/>
              <a:gd name="T65" fmla="*/ 146 h 392"/>
              <a:gd name="T66" fmla="*/ 354 w 412"/>
              <a:gd name="T67" fmla="*/ 142 h 392"/>
              <a:gd name="T68" fmla="*/ 352 w 412"/>
              <a:gd name="T69" fmla="*/ 90 h 392"/>
              <a:gd name="T70" fmla="*/ 344 w 412"/>
              <a:gd name="T71" fmla="*/ 84 h 392"/>
              <a:gd name="T72" fmla="*/ 312 w 412"/>
              <a:gd name="T73" fmla="*/ 84 h 392"/>
              <a:gd name="T74" fmla="*/ 304 w 412"/>
              <a:gd name="T75" fmla="*/ 94 h 392"/>
              <a:gd name="T76" fmla="*/ 256 w 412"/>
              <a:gd name="T77" fmla="*/ 142 h 392"/>
              <a:gd name="T78" fmla="*/ 248 w 412"/>
              <a:gd name="T79" fmla="*/ 148 h 392"/>
              <a:gd name="T80" fmla="*/ 246 w 412"/>
              <a:gd name="T81" fmla="*/ 180 h 392"/>
              <a:gd name="T82" fmla="*/ 252 w 412"/>
              <a:gd name="T83" fmla="*/ 190 h 392"/>
              <a:gd name="T84" fmla="*/ 304 w 412"/>
              <a:gd name="T85" fmla="*/ 240 h 392"/>
              <a:gd name="T86" fmla="*/ 308 w 412"/>
              <a:gd name="T87" fmla="*/ 246 h 392"/>
              <a:gd name="T88" fmla="*/ 344 w 412"/>
              <a:gd name="T89" fmla="*/ 250 h 392"/>
              <a:gd name="T90" fmla="*/ 350 w 412"/>
              <a:gd name="T91" fmla="*/ 246 h 392"/>
              <a:gd name="T92" fmla="*/ 354 w 412"/>
              <a:gd name="T93" fmla="*/ 190 h 392"/>
              <a:gd name="T94" fmla="*/ 406 w 412"/>
              <a:gd name="T95" fmla="*/ 190 h 392"/>
              <a:gd name="T96" fmla="*/ 412 w 412"/>
              <a:gd name="T97" fmla="*/ 18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2" h="392">
                <a:moveTo>
                  <a:pt x="334" y="348"/>
                </a:moveTo>
                <a:lnTo>
                  <a:pt x="334" y="348"/>
                </a:lnTo>
                <a:lnTo>
                  <a:pt x="318" y="358"/>
                </a:lnTo>
                <a:lnTo>
                  <a:pt x="302" y="368"/>
                </a:lnTo>
                <a:lnTo>
                  <a:pt x="286" y="376"/>
                </a:lnTo>
                <a:lnTo>
                  <a:pt x="268" y="382"/>
                </a:lnTo>
                <a:lnTo>
                  <a:pt x="250" y="280"/>
                </a:lnTo>
                <a:lnTo>
                  <a:pt x="232" y="280"/>
                </a:lnTo>
                <a:lnTo>
                  <a:pt x="234" y="390"/>
                </a:lnTo>
                <a:lnTo>
                  <a:pt x="234" y="390"/>
                </a:lnTo>
                <a:lnTo>
                  <a:pt x="208" y="392"/>
                </a:lnTo>
                <a:lnTo>
                  <a:pt x="208" y="392"/>
                </a:lnTo>
                <a:lnTo>
                  <a:pt x="186" y="390"/>
                </a:lnTo>
                <a:lnTo>
                  <a:pt x="166" y="386"/>
                </a:lnTo>
                <a:lnTo>
                  <a:pt x="146" y="382"/>
                </a:lnTo>
                <a:lnTo>
                  <a:pt x="128" y="374"/>
                </a:lnTo>
                <a:lnTo>
                  <a:pt x="110" y="366"/>
                </a:lnTo>
                <a:lnTo>
                  <a:pt x="92" y="356"/>
                </a:lnTo>
                <a:lnTo>
                  <a:pt x="76" y="344"/>
                </a:lnTo>
                <a:lnTo>
                  <a:pt x="62" y="330"/>
                </a:lnTo>
                <a:lnTo>
                  <a:pt x="48" y="316"/>
                </a:lnTo>
                <a:lnTo>
                  <a:pt x="36" y="300"/>
                </a:lnTo>
                <a:lnTo>
                  <a:pt x="26" y="282"/>
                </a:lnTo>
                <a:lnTo>
                  <a:pt x="18" y="264"/>
                </a:lnTo>
                <a:lnTo>
                  <a:pt x="10" y="246"/>
                </a:lnTo>
                <a:lnTo>
                  <a:pt x="6" y="226"/>
                </a:lnTo>
                <a:lnTo>
                  <a:pt x="2" y="206"/>
                </a:lnTo>
                <a:lnTo>
                  <a:pt x="0" y="184"/>
                </a:lnTo>
                <a:lnTo>
                  <a:pt x="0" y="184"/>
                </a:lnTo>
                <a:lnTo>
                  <a:pt x="2" y="172"/>
                </a:lnTo>
                <a:lnTo>
                  <a:pt x="2" y="172"/>
                </a:lnTo>
                <a:lnTo>
                  <a:pt x="16" y="168"/>
                </a:lnTo>
                <a:lnTo>
                  <a:pt x="30" y="166"/>
                </a:lnTo>
                <a:lnTo>
                  <a:pt x="94" y="166"/>
                </a:lnTo>
                <a:lnTo>
                  <a:pt x="138" y="244"/>
                </a:lnTo>
                <a:lnTo>
                  <a:pt x="182" y="166"/>
                </a:lnTo>
                <a:lnTo>
                  <a:pt x="224" y="166"/>
                </a:lnTo>
                <a:lnTo>
                  <a:pt x="224" y="180"/>
                </a:lnTo>
                <a:lnTo>
                  <a:pt x="224" y="180"/>
                </a:lnTo>
                <a:lnTo>
                  <a:pt x="226" y="186"/>
                </a:lnTo>
                <a:lnTo>
                  <a:pt x="228" y="192"/>
                </a:lnTo>
                <a:lnTo>
                  <a:pt x="234" y="204"/>
                </a:lnTo>
                <a:lnTo>
                  <a:pt x="244" y="210"/>
                </a:lnTo>
                <a:lnTo>
                  <a:pt x="250" y="212"/>
                </a:lnTo>
                <a:lnTo>
                  <a:pt x="256" y="212"/>
                </a:lnTo>
                <a:lnTo>
                  <a:pt x="282" y="212"/>
                </a:lnTo>
                <a:lnTo>
                  <a:pt x="282" y="240"/>
                </a:lnTo>
                <a:lnTo>
                  <a:pt x="282" y="240"/>
                </a:lnTo>
                <a:lnTo>
                  <a:pt x="284" y="246"/>
                </a:lnTo>
                <a:lnTo>
                  <a:pt x="286" y="252"/>
                </a:lnTo>
                <a:lnTo>
                  <a:pt x="292" y="262"/>
                </a:lnTo>
                <a:lnTo>
                  <a:pt x="302" y="268"/>
                </a:lnTo>
                <a:lnTo>
                  <a:pt x="308" y="270"/>
                </a:lnTo>
                <a:lnTo>
                  <a:pt x="314" y="272"/>
                </a:lnTo>
                <a:lnTo>
                  <a:pt x="322" y="272"/>
                </a:lnTo>
                <a:lnTo>
                  <a:pt x="334" y="348"/>
                </a:lnTo>
                <a:close/>
                <a:moveTo>
                  <a:pt x="138" y="140"/>
                </a:moveTo>
                <a:lnTo>
                  <a:pt x="138" y="140"/>
                </a:lnTo>
                <a:lnTo>
                  <a:pt x="152" y="138"/>
                </a:lnTo>
                <a:lnTo>
                  <a:pt x="164" y="134"/>
                </a:lnTo>
                <a:lnTo>
                  <a:pt x="176" y="128"/>
                </a:lnTo>
                <a:lnTo>
                  <a:pt x="188" y="118"/>
                </a:lnTo>
                <a:lnTo>
                  <a:pt x="196" y="108"/>
                </a:lnTo>
                <a:lnTo>
                  <a:pt x="202" y="96"/>
                </a:lnTo>
                <a:lnTo>
                  <a:pt x="206" y="84"/>
                </a:lnTo>
                <a:lnTo>
                  <a:pt x="208" y="70"/>
                </a:lnTo>
                <a:lnTo>
                  <a:pt x="208" y="70"/>
                </a:lnTo>
                <a:lnTo>
                  <a:pt x="206" y="54"/>
                </a:lnTo>
                <a:lnTo>
                  <a:pt x="202" y="42"/>
                </a:lnTo>
                <a:lnTo>
                  <a:pt x="196" y="30"/>
                </a:lnTo>
                <a:lnTo>
                  <a:pt x="188" y="20"/>
                </a:lnTo>
                <a:lnTo>
                  <a:pt x="176" y="12"/>
                </a:lnTo>
                <a:lnTo>
                  <a:pt x="164" y="4"/>
                </a:lnTo>
                <a:lnTo>
                  <a:pt x="152" y="0"/>
                </a:lnTo>
                <a:lnTo>
                  <a:pt x="138" y="0"/>
                </a:lnTo>
                <a:lnTo>
                  <a:pt x="138" y="0"/>
                </a:lnTo>
                <a:lnTo>
                  <a:pt x="124" y="0"/>
                </a:lnTo>
                <a:lnTo>
                  <a:pt x="110" y="4"/>
                </a:lnTo>
                <a:lnTo>
                  <a:pt x="98" y="12"/>
                </a:lnTo>
                <a:lnTo>
                  <a:pt x="88" y="20"/>
                </a:lnTo>
                <a:lnTo>
                  <a:pt x="80" y="30"/>
                </a:lnTo>
                <a:lnTo>
                  <a:pt x="74" y="42"/>
                </a:lnTo>
                <a:lnTo>
                  <a:pt x="70" y="54"/>
                </a:lnTo>
                <a:lnTo>
                  <a:pt x="68" y="70"/>
                </a:lnTo>
                <a:lnTo>
                  <a:pt x="68" y="70"/>
                </a:lnTo>
                <a:lnTo>
                  <a:pt x="70" y="84"/>
                </a:lnTo>
                <a:lnTo>
                  <a:pt x="74" y="96"/>
                </a:lnTo>
                <a:lnTo>
                  <a:pt x="80" y="108"/>
                </a:lnTo>
                <a:lnTo>
                  <a:pt x="88" y="118"/>
                </a:lnTo>
                <a:lnTo>
                  <a:pt x="98" y="128"/>
                </a:lnTo>
                <a:lnTo>
                  <a:pt x="110" y="134"/>
                </a:lnTo>
                <a:lnTo>
                  <a:pt x="124" y="138"/>
                </a:lnTo>
                <a:lnTo>
                  <a:pt x="138" y="140"/>
                </a:lnTo>
                <a:lnTo>
                  <a:pt x="138" y="140"/>
                </a:lnTo>
                <a:close/>
                <a:moveTo>
                  <a:pt x="412" y="180"/>
                </a:moveTo>
                <a:lnTo>
                  <a:pt x="412" y="152"/>
                </a:lnTo>
                <a:lnTo>
                  <a:pt x="412" y="152"/>
                </a:lnTo>
                <a:lnTo>
                  <a:pt x="410" y="148"/>
                </a:lnTo>
                <a:lnTo>
                  <a:pt x="408" y="146"/>
                </a:lnTo>
                <a:lnTo>
                  <a:pt x="406" y="144"/>
                </a:lnTo>
                <a:lnTo>
                  <a:pt x="402" y="142"/>
                </a:lnTo>
                <a:lnTo>
                  <a:pt x="354" y="142"/>
                </a:lnTo>
                <a:lnTo>
                  <a:pt x="354" y="94"/>
                </a:lnTo>
                <a:lnTo>
                  <a:pt x="354" y="94"/>
                </a:lnTo>
                <a:lnTo>
                  <a:pt x="352" y="90"/>
                </a:lnTo>
                <a:lnTo>
                  <a:pt x="350" y="86"/>
                </a:lnTo>
                <a:lnTo>
                  <a:pt x="346" y="84"/>
                </a:lnTo>
                <a:lnTo>
                  <a:pt x="344" y="84"/>
                </a:lnTo>
                <a:lnTo>
                  <a:pt x="314" y="84"/>
                </a:lnTo>
                <a:lnTo>
                  <a:pt x="314" y="84"/>
                </a:lnTo>
                <a:lnTo>
                  <a:pt x="312" y="84"/>
                </a:lnTo>
                <a:lnTo>
                  <a:pt x="308" y="86"/>
                </a:lnTo>
                <a:lnTo>
                  <a:pt x="306" y="90"/>
                </a:lnTo>
                <a:lnTo>
                  <a:pt x="304" y="94"/>
                </a:lnTo>
                <a:lnTo>
                  <a:pt x="304" y="142"/>
                </a:lnTo>
                <a:lnTo>
                  <a:pt x="256" y="142"/>
                </a:lnTo>
                <a:lnTo>
                  <a:pt x="256" y="142"/>
                </a:lnTo>
                <a:lnTo>
                  <a:pt x="252" y="144"/>
                </a:lnTo>
                <a:lnTo>
                  <a:pt x="250" y="146"/>
                </a:lnTo>
                <a:lnTo>
                  <a:pt x="248" y="148"/>
                </a:lnTo>
                <a:lnTo>
                  <a:pt x="246" y="152"/>
                </a:lnTo>
                <a:lnTo>
                  <a:pt x="246" y="180"/>
                </a:lnTo>
                <a:lnTo>
                  <a:pt x="246" y="180"/>
                </a:lnTo>
                <a:lnTo>
                  <a:pt x="248" y="184"/>
                </a:lnTo>
                <a:lnTo>
                  <a:pt x="250" y="188"/>
                </a:lnTo>
                <a:lnTo>
                  <a:pt x="252" y="190"/>
                </a:lnTo>
                <a:lnTo>
                  <a:pt x="256" y="190"/>
                </a:lnTo>
                <a:lnTo>
                  <a:pt x="304" y="190"/>
                </a:lnTo>
                <a:lnTo>
                  <a:pt x="304" y="240"/>
                </a:lnTo>
                <a:lnTo>
                  <a:pt x="304" y="240"/>
                </a:lnTo>
                <a:lnTo>
                  <a:pt x="306" y="242"/>
                </a:lnTo>
                <a:lnTo>
                  <a:pt x="308" y="246"/>
                </a:lnTo>
                <a:lnTo>
                  <a:pt x="312" y="248"/>
                </a:lnTo>
                <a:lnTo>
                  <a:pt x="314" y="250"/>
                </a:lnTo>
                <a:lnTo>
                  <a:pt x="344" y="250"/>
                </a:lnTo>
                <a:lnTo>
                  <a:pt x="344" y="250"/>
                </a:lnTo>
                <a:lnTo>
                  <a:pt x="346" y="248"/>
                </a:lnTo>
                <a:lnTo>
                  <a:pt x="350" y="246"/>
                </a:lnTo>
                <a:lnTo>
                  <a:pt x="352" y="242"/>
                </a:lnTo>
                <a:lnTo>
                  <a:pt x="354" y="240"/>
                </a:lnTo>
                <a:lnTo>
                  <a:pt x="354" y="190"/>
                </a:lnTo>
                <a:lnTo>
                  <a:pt x="402" y="190"/>
                </a:lnTo>
                <a:lnTo>
                  <a:pt x="402" y="190"/>
                </a:lnTo>
                <a:lnTo>
                  <a:pt x="406" y="190"/>
                </a:lnTo>
                <a:lnTo>
                  <a:pt x="408" y="188"/>
                </a:lnTo>
                <a:lnTo>
                  <a:pt x="410" y="184"/>
                </a:lnTo>
                <a:lnTo>
                  <a:pt x="412" y="180"/>
                </a:lnTo>
                <a:lnTo>
                  <a:pt x="412" y="180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66A943-FEDA-EAB3-5F3C-935A92496A20}"/>
              </a:ext>
            </a:extLst>
          </p:cNvPr>
          <p:cNvSpPr txBox="1"/>
          <p:nvPr/>
        </p:nvSpPr>
        <p:spPr>
          <a:xfrm>
            <a:off x="10252422" y="1537351"/>
            <a:ext cx="1114938" cy="6706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Referentes para el mercado</a:t>
            </a:r>
            <a:endParaRPr lang="es-E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val 338">
            <a:extLst>
              <a:ext uri="{FF2B5EF4-FFF2-40B4-BE49-F238E27FC236}">
                <a16:creationId xmlns:a16="http://schemas.microsoft.com/office/drawing/2014/main" id="{1026F6C5-C5EF-2354-1417-AC2D23B59267}"/>
              </a:ext>
            </a:extLst>
          </p:cNvPr>
          <p:cNvSpPr/>
          <p:nvPr/>
        </p:nvSpPr>
        <p:spPr bwMode="ltGray">
          <a:xfrm>
            <a:off x="9636293" y="1702416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err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Freeform 4959">
            <a:extLst>
              <a:ext uri="{FF2B5EF4-FFF2-40B4-BE49-F238E27FC236}">
                <a16:creationId xmlns:a16="http://schemas.microsoft.com/office/drawing/2014/main" id="{181C8C04-1175-43B6-4940-5660531C7580}"/>
              </a:ext>
            </a:extLst>
          </p:cNvPr>
          <p:cNvSpPr>
            <a:spLocks noEditPoints="1"/>
          </p:cNvSpPr>
          <p:nvPr/>
        </p:nvSpPr>
        <p:spPr bwMode="auto">
          <a:xfrm>
            <a:off x="9729602" y="1860607"/>
            <a:ext cx="433640" cy="337276"/>
          </a:xfrm>
          <a:custGeom>
            <a:avLst/>
            <a:gdLst>
              <a:gd name="T0" fmla="*/ 348 w 360"/>
              <a:gd name="T1" fmla="*/ 0 h 280"/>
              <a:gd name="T2" fmla="*/ 8 w 360"/>
              <a:gd name="T3" fmla="*/ 0 h 280"/>
              <a:gd name="T4" fmla="*/ 0 w 360"/>
              <a:gd name="T5" fmla="*/ 8 h 280"/>
              <a:gd name="T6" fmla="*/ 8 w 360"/>
              <a:gd name="T7" fmla="*/ 242 h 280"/>
              <a:gd name="T8" fmla="*/ 180 w 360"/>
              <a:gd name="T9" fmla="*/ 280 h 280"/>
              <a:gd name="T10" fmla="*/ 358 w 360"/>
              <a:gd name="T11" fmla="*/ 238 h 280"/>
              <a:gd name="T12" fmla="*/ 360 w 360"/>
              <a:gd name="T13" fmla="*/ 4 h 280"/>
              <a:gd name="T14" fmla="*/ 20 w 360"/>
              <a:gd name="T15" fmla="*/ 224 h 280"/>
              <a:gd name="T16" fmla="*/ 200 w 360"/>
              <a:gd name="T17" fmla="*/ 54 h 280"/>
              <a:gd name="T18" fmla="*/ 334 w 360"/>
              <a:gd name="T19" fmla="*/ 26 h 280"/>
              <a:gd name="T20" fmla="*/ 338 w 360"/>
              <a:gd name="T21" fmla="*/ 36 h 280"/>
              <a:gd name="T22" fmla="*/ 204 w 360"/>
              <a:gd name="T23" fmla="*/ 72 h 280"/>
              <a:gd name="T24" fmla="*/ 196 w 360"/>
              <a:gd name="T25" fmla="*/ 72 h 280"/>
              <a:gd name="T26" fmla="*/ 194 w 360"/>
              <a:gd name="T27" fmla="*/ 58 h 280"/>
              <a:gd name="T28" fmla="*/ 200 w 360"/>
              <a:gd name="T29" fmla="*/ 90 h 280"/>
              <a:gd name="T30" fmla="*/ 270 w 360"/>
              <a:gd name="T31" fmla="*/ 76 h 280"/>
              <a:gd name="T32" fmla="*/ 274 w 360"/>
              <a:gd name="T33" fmla="*/ 86 h 280"/>
              <a:gd name="T34" fmla="*/ 204 w 360"/>
              <a:gd name="T35" fmla="*/ 108 h 280"/>
              <a:gd name="T36" fmla="*/ 196 w 360"/>
              <a:gd name="T37" fmla="*/ 106 h 280"/>
              <a:gd name="T38" fmla="*/ 194 w 360"/>
              <a:gd name="T39" fmla="*/ 94 h 280"/>
              <a:gd name="T40" fmla="*/ 340 w 360"/>
              <a:gd name="T41" fmla="*/ 168 h 280"/>
              <a:gd name="T42" fmla="*/ 336 w 360"/>
              <a:gd name="T43" fmla="*/ 174 h 280"/>
              <a:gd name="T44" fmla="*/ 326 w 360"/>
              <a:gd name="T45" fmla="*/ 172 h 280"/>
              <a:gd name="T46" fmla="*/ 284 w 360"/>
              <a:gd name="T47" fmla="*/ 192 h 280"/>
              <a:gd name="T48" fmla="*/ 210 w 360"/>
              <a:gd name="T49" fmla="*/ 242 h 280"/>
              <a:gd name="T50" fmla="*/ 196 w 360"/>
              <a:gd name="T51" fmla="*/ 246 h 280"/>
              <a:gd name="T52" fmla="*/ 192 w 360"/>
              <a:gd name="T53" fmla="*/ 236 h 280"/>
              <a:gd name="T54" fmla="*/ 234 w 360"/>
              <a:gd name="T55" fmla="*/ 156 h 280"/>
              <a:gd name="T56" fmla="*/ 280 w 360"/>
              <a:gd name="T57" fmla="*/ 170 h 280"/>
              <a:gd name="T58" fmla="*/ 290 w 360"/>
              <a:gd name="T59" fmla="*/ 134 h 280"/>
              <a:gd name="T60" fmla="*/ 298 w 360"/>
              <a:gd name="T61" fmla="*/ 124 h 280"/>
              <a:gd name="T62" fmla="*/ 336 w 360"/>
              <a:gd name="T63" fmla="*/ 124 h 280"/>
              <a:gd name="T64" fmla="*/ 340 w 360"/>
              <a:gd name="T65" fmla="*/ 168 h 280"/>
              <a:gd name="T66" fmla="*/ 46 w 360"/>
              <a:gd name="T67" fmla="*/ 68 h 280"/>
              <a:gd name="T68" fmla="*/ 38 w 360"/>
              <a:gd name="T69" fmla="*/ 60 h 280"/>
              <a:gd name="T70" fmla="*/ 42 w 360"/>
              <a:gd name="T71" fmla="*/ 50 h 280"/>
              <a:gd name="T72" fmla="*/ 140 w 360"/>
              <a:gd name="T73" fmla="*/ 68 h 280"/>
              <a:gd name="T74" fmla="*/ 148 w 360"/>
              <a:gd name="T75" fmla="*/ 80 h 280"/>
              <a:gd name="T76" fmla="*/ 138 w 360"/>
              <a:gd name="T77" fmla="*/ 88 h 280"/>
              <a:gd name="T78" fmla="*/ 70 w 360"/>
              <a:gd name="T79" fmla="*/ 126 h 280"/>
              <a:gd name="T80" fmla="*/ 44 w 360"/>
              <a:gd name="T81" fmla="*/ 142 h 280"/>
              <a:gd name="T82" fmla="*/ 38 w 360"/>
              <a:gd name="T83" fmla="*/ 168 h 280"/>
              <a:gd name="T84" fmla="*/ 50 w 360"/>
              <a:gd name="T85" fmla="*/ 202 h 280"/>
              <a:gd name="T86" fmla="*/ 78 w 360"/>
              <a:gd name="T87" fmla="*/ 218 h 280"/>
              <a:gd name="T88" fmla="*/ 98 w 360"/>
              <a:gd name="T89" fmla="*/ 212 h 280"/>
              <a:gd name="T90" fmla="*/ 116 w 360"/>
              <a:gd name="T91" fmla="*/ 186 h 280"/>
              <a:gd name="T92" fmla="*/ 128 w 360"/>
              <a:gd name="T93" fmla="*/ 166 h 280"/>
              <a:gd name="T94" fmla="*/ 116 w 360"/>
              <a:gd name="T95" fmla="*/ 132 h 280"/>
              <a:gd name="T96" fmla="*/ 88 w 360"/>
              <a:gd name="T97" fmla="*/ 11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8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0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9165954" y="6495669"/>
            <a:ext cx="2888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Fuente: Bolsa de Valores de Colombia.</a:t>
            </a:r>
            <a:endParaRPr lang="es-CO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Shape 145"/>
          <p:cNvSpPr txBox="1">
            <a:spLocks/>
          </p:cNvSpPr>
          <p:nvPr/>
        </p:nvSpPr>
        <p:spPr>
          <a:xfrm>
            <a:off x="1038106" y="362331"/>
            <a:ext cx="8229600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indent="0" algn="ctr" eaLnBrk="1" hangingPunct="1">
              <a:defRPr sz="4800">
                <a:solidFill>
                  <a:srgbClr val="C2230C"/>
                </a:solidFill>
              </a:defRPr>
            </a:lvl2pPr>
            <a:lvl3pPr indent="0" algn="ctr" eaLnBrk="1" hangingPunct="1">
              <a:defRPr sz="4800">
                <a:solidFill>
                  <a:srgbClr val="C2230C"/>
                </a:solidFill>
              </a:defRPr>
            </a:lvl3pPr>
            <a:lvl4pPr indent="0" algn="ctr" eaLnBrk="1" hangingPunct="1">
              <a:defRPr sz="4800">
                <a:solidFill>
                  <a:srgbClr val="C2230C"/>
                </a:solidFill>
              </a:defRPr>
            </a:lvl4pPr>
            <a:lvl5pPr indent="0" algn="ctr" eaLnBrk="1" hangingPunct="1">
              <a:defRPr sz="4800">
                <a:solidFill>
                  <a:srgbClr val="C2230C"/>
                </a:solidFill>
              </a:defRPr>
            </a:lvl5pPr>
            <a:lvl6pPr indent="0" algn="ctr" eaLnBrk="1" hangingPunct="1">
              <a:defRPr sz="4800">
                <a:solidFill>
                  <a:srgbClr val="C2230C"/>
                </a:solidFill>
              </a:defRPr>
            </a:lvl6pPr>
            <a:lvl7pPr indent="0" algn="ctr" eaLnBrk="1" hangingPunct="1">
              <a:defRPr sz="4800">
                <a:solidFill>
                  <a:srgbClr val="C2230C"/>
                </a:solidFill>
              </a:defRPr>
            </a:lvl7pPr>
            <a:lvl8pPr indent="0" algn="ctr" eaLnBrk="1" hangingPunct="1">
              <a:defRPr sz="4800">
                <a:solidFill>
                  <a:srgbClr val="C2230C"/>
                </a:solidFill>
              </a:defRPr>
            </a:lvl8pPr>
            <a:lvl9pPr indent="0" algn="ctr" eaLnBrk="1" hangingPunct="1">
              <a:defRPr sz="4800">
                <a:solidFill>
                  <a:srgbClr val="C2230C"/>
                </a:solidFill>
              </a:defRPr>
            </a:lvl9pPr>
          </a:lstStyle>
          <a:p>
            <a:r>
              <a:rPr lang="es-ES" dirty="0"/>
              <a:t>Nuestra T</a:t>
            </a:r>
            <a:r>
              <a:rPr lang="es-CO" dirty="0" err="1"/>
              <a:t>itularización</a:t>
            </a:r>
            <a:r>
              <a:rPr lang="es-CO" dirty="0"/>
              <a:t> Social</a:t>
            </a:r>
          </a:p>
        </p:txBody>
      </p:sp>
      <p:sp>
        <p:nvSpPr>
          <p:cNvPr id="2" name="25 CuadroTexto">
            <a:extLst>
              <a:ext uri="{FF2B5EF4-FFF2-40B4-BE49-F238E27FC236}">
                <a16:creationId xmlns:a16="http://schemas.microsoft.com/office/drawing/2014/main" id="{053818FC-632C-6415-7CE7-43EF1D7CFDAF}"/>
              </a:ext>
            </a:extLst>
          </p:cNvPr>
          <p:cNvSpPr txBox="1"/>
          <p:nvPr/>
        </p:nvSpPr>
        <p:spPr>
          <a:xfrm>
            <a:off x="1516013" y="1755473"/>
            <a:ext cx="99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Originador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30 CuadroTexto">
            <a:extLst>
              <a:ext uri="{FF2B5EF4-FFF2-40B4-BE49-F238E27FC236}">
                <a16:creationId xmlns:a16="http://schemas.microsoft.com/office/drawing/2014/main" id="{38505ABD-E3B2-0F7B-866F-31CB1F56E8C9}"/>
              </a:ext>
            </a:extLst>
          </p:cNvPr>
          <p:cNvSpPr txBox="1"/>
          <p:nvPr/>
        </p:nvSpPr>
        <p:spPr>
          <a:xfrm>
            <a:off x="4175113" y="4584042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5" name="31 CuadroTexto">
            <a:extLst>
              <a:ext uri="{FF2B5EF4-FFF2-40B4-BE49-F238E27FC236}">
                <a16:creationId xmlns:a16="http://schemas.microsoft.com/office/drawing/2014/main" id="{9D484D5C-0FBE-3D05-6DF5-B635855DC9A8}"/>
              </a:ext>
            </a:extLst>
          </p:cNvPr>
          <p:cNvSpPr txBox="1"/>
          <p:nvPr/>
        </p:nvSpPr>
        <p:spPr>
          <a:xfrm>
            <a:off x="6047321" y="3719946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200" b="1">
                <a:solidFill>
                  <a:srgbClr val="FFFFFF"/>
                </a:solidFill>
              </a:rPr>
              <a:t>10%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88157F-F7BD-A4C7-3FCB-DC5D7F3B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869" y="2003227"/>
            <a:ext cx="5982572" cy="33767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74C9E3-147D-509B-F41A-2DE000AEA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71" y="1584337"/>
            <a:ext cx="1258965" cy="661599"/>
          </a:xfrm>
          <a:prstGeom prst="rect">
            <a:avLst/>
          </a:prstGeom>
        </p:spPr>
      </p:pic>
      <p:sp>
        <p:nvSpPr>
          <p:cNvPr id="8" name="25 CuadroTexto">
            <a:extLst>
              <a:ext uri="{FF2B5EF4-FFF2-40B4-BE49-F238E27FC236}">
                <a16:creationId xmlns:a16="http://schemas.microsoft.com/office/drawing/2014/main" id="{FB51CA40-D20D-FCB8-26E9-FD5D4E5D6777}"/>
              </a:ext>
            </a:extLst>
          </p:cNvPr>
          <p:cNvSpPr txBox="1"/>
          <p:nvPr/>
        </p:nvSpPr>
        <p:spPr>
          <a:xfrm>
            <a:off x="1516180" y="4265090"/>
            <a:ext cx="1291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Tipo de cartera: 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25 CuadroTexto">
            <a:extLst>
              <a:ext uri="{FF2B5EF4-FFF2-40B4-BE49-F238E27FC236}">
                <a16:creationId xmlns:a16="http://schemas.microsoft.com/office/drawing/2014/main" id="{FAE1577D-6812-1A4F-EEC9-4F8D7A4482B2}"/>
              </a:ext>
            </a:extLst>
          </p:cNvPr>
          <p:cNvSpPr txBox="1"/>
          <p:nvPr/>
        </p:nvSpPr>
        <p:spPr>
          <a:xfrm>
            <a:off x="1507702" y="3282028"/>
            <a:ext cx="193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Opinión de Segunda parte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25 CuadroTexto">
            <a:extLst>
              <a:ext uri="{FF2B5EF4-FFF2-40B4-BE49-F238E27FC236}">
                <a16:creationId xmlns:a16="http://schemas.microsoft.com/office/drawing/2014/main" id="{18F9DAB5-42B1-CC45-C724-BE74C1ADFE93}"/>
              </a:ext>
            </a:extLst>
          </p:cNvPr>
          <p:cNvSpPr txBox="1"/>
          <p:nvPr/>
        </p:nvSpPr>
        <p:spPr>
          <a:xfrm>
            <a:off x="1516180" y="2380100"/>
            <a:ext cx="1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Calificación Serie A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25 CuadroTexto">
            <a:extLst>
              <a:ext uri="{FF2B5EF4-FFF2-40B4-BE49-F238E27FC236}">
                <a16:creationId xmlns:a16="http://schemas.microsoft.com/office/drawing/2014/main" id="{36633F5F-48D0-F562-E599-92B07CCCC075}"/>
              </a:ext>
            </a:extLst>
          </p:cNvPr>
          <p:cNvSpPr txBox="1"/>
          <p:nvPr/>
        </p:nvSpPr>
        <p:spPr>
          <a:xfrm>
            <a:off x="1528033" y="4748519"/>
            <a:ext cx="119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Monto Emitido: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37C3035-9AA3-A433-630D-307F6BD8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38" y="3299590"/>
            <a:ext cx="1225473" cy="383946"/>
          </a:xfrm>
          <a:prstGeom prst="rect">
            <a:avLst/>
          </a:prstGeom>
        </p:spPr>
      </p:pic>
      <p:sp>
        <p:nvSpPr>
          <p:cNvPr id="15" name="25 CuadroTexto">
            <a:extLst>
              <a:ext uri="{FF2B5EF4-FFF2-40B4-BE49-F238E27FC236}">
                <a16:creationId xmlns:a16="http://schemas.microsoft.com/office/drawing/2014/main" id="{0A911182-2BDC-39F1-AAEE-B82D9C911E6C}"/>
              </a:ext>
            </a:extLst>
          </p:cNvPr>
          <p:cNvSpPr txBox="1"/>
          <p:nvPr/>
        </p:nvSpPr>
        <p:spPr>
          <a:xfrm>
            <a:off x="3324440" y="2455924"/>
            <a:ext cx="105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AAA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C277AA8-E9DA-58BB-1413-D627FD000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516" y="2517104"/>
            <a:ext cx="856779" cy="386216"/>
          </a:xfrm>
          <a:prstGeom prst="rect">
            <a:avLst/>
          </a:prstGeom>
        </p:spPr>
      </p:pic>
      <p:sp>
        <p:nvSpPr>
          <p:cNvPr id="18" name="25 CuadroTexto">
            <a:extLst>
              <a:ext uri="{FF2B5EF4-FFF2-40B4-BE49-F238E27FC236}">
                <a16:creationId xmlns:a16="http://schemas.microsoft.com/office/drawing/2014/main" id="{FB3ED3F4-A885-883F-4DBD-84A3B2510032}"/>
              </a:ext>
            </a:extLst>
          </p:cNvPr>
          <p:cNvSpPr txBox="1"/>
          <p:nvPr/>
        </p:nvSpPr>
        <p:spPr>
          <a:xfrm>
            <a:off x="3324440" y="3291508"/>
            <a:ext cx="105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“Bueno”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25 CuadroTexto">
            <a:extLst>
              <a:ext uri="{FF2B5EF4-FFF2-40B4-BE49-F238E27FC236}">
                <a16:creationId xmlns:a16="http://schemas.microsoft.com/office/drawing/2014/main" id="{4ECABB05-2475-6E06-BC40-6362A3CADADF}"/>
              </a:ext>
            </a:extLst>
          </p:cNvPr>
          <p:cNvSpPr txBox="1"/>
          <p:nvPr/>
        </p:nvSpPr>
        <p:spPr>
          <a:xfrm>
            <a:off x="3255851" y="4201164"/>
            <a:ext cx="3416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Crédito hipotecario VIS (100%)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25 CuadroTexto">
            <a:extLst>
              <a:ext uri="{FF2B5EF4-FFF2-40B4-BE49-F238E27FC236}">
                <a16:creationId xmlns:a16="http://schemas.microsoft.com/office/drawing/2014/main" id="{9C097EC9-15B1-2575-357B-46F0C1E9AA99}"/>
              </a:ext>
            </a:extLst>
          </p:cNvPr>
          <p:cNvSpPr txBox="1"/>
          <p:nvPr/>
        </p:nvSpPr>
        <p:spPr>
          <a:xfrm>
            <a:off x="1551149" y="5394473"/>
            <a:ext cx="1190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Tasa de colocación serie A: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25 CuadroTexto">
            <a:extLst>
              <a:ext uri="{FF2B5EF4-FFF2-40B4-BE49-F238E27FC236}">
                <a16:creationId xmlns:a16="http://schemas.microsoft.com/office/drawing/2014/main" id="{F9E75140-00AF-09BA-82B8-05CF6F8D573B}"/>
              </a:ext>
            </a:extLst>
          </p:cNvPr>
          <p:cNvSpPr txBox="1"/>
          <p:nvPr/>
        </p:nvSpPr>
        <p:spPr>
          <a:xfrm>
            <a:off x="6541786" y="1435218"/>
            <a:ext cx="105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Impacto: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25 CuadroTexto">
            <a:extLst>
              <a:ext uri="{FF2B5EF4-FFF2-40B4-BE49-F238E27FC236}">
                <a16:creationId xmlns:a16="http://schemas.microsoft.com/office/drawing/2014/main" id="{732DF9AC-047A-5B3F-251B-1FF7D527923E}"/>
              </a:ext>
            </a:extLst>
          </p:cNvPr>
          <p:cNvSpPr txBox="1"/>
          <p:nvPr/>
        </p:nvSpPr>
        <p:spPr>
          <a:xfrm>
            <a:off x="3230576" y="4704506"/>
            <a:ext cx="250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123.053.000 UVR (39.769 millones COP)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25 CuadroTexto">
            <a:extLst>
              <a:ext uri="{FF2B5EF4-FFF2-40B4-BE49-F238E27FC236}">
                <a16:creationId xmlns:a16="http://schemas.microsoft.com/office/drawing/2014/main" id="{5D9F731D-2EF2-63F5-A109-D46E98C46C3E}"/>
              </a:ext>
            </a:extLst>
          </p:cNvPr>
          <p:cNvSpPr txBox="1"/>
          <p:nvPr/>
        </p:nvSpPr>
        <p:spPr>
          <a:xfrm>
            <a:off x="3271465" y="5591562"/>
            <a:ext cx="448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7,80% E.A (moneda UVR)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28267EDE-D64E-8510-253B-BC02AD07637A}"/>
              </a:ext>
            </a:extLst>
          </p:cNvPr>
          <p:cNvSpPr txBox="1"/>
          <p:nvPr/>
        </p:nvSpPr>
        <p:spPr>
          <a:xfrm>
            <a:off x="1528152" y="1100349"/>
            <a:ext cx="193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Fecha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25 CuadroTexto">
            <a:extLst>
              <a:ext uri="{FF2B5EF4-FFF2-40B4-BE49-F238E27FC236}">
                <a16:creationId xmlns:a16="http://schemas.microsoft.com/office/drawing/2014/main" id="{AD04D668-A780-0AF2-7C21-594558A6667A}"/>
              </a:ext>
            </a:extLst>
          </p:cNvPr>
          <p:cNvSpPr txBox="1"/>
          <p:nvPr/>
        </p:nvSpPr>
        <p:spPr>
          <a:xfrm>
            <a:off x="3257533" y="1099715"/>
            <a:ext cx="2093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16 diciembre 2022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25 CuadroTexto">
            <a:extLst>
              <a:ext uri="{FF2B5EF4-FFF2-40B4-BE49-F238E27FC236}">
                <a16:creationId xmlns:a16="http://schemas.microsoft.com/office/drawing/2014/main" id="{6B91E62B-452E-BEF1-F353-EEE3EEDC598E}"/>
              </a:ext>
            </a:extLst>
          </p:cNvPr>
          <p:cNvSpPr txBox="1"/>
          <p:nvPr/>
        </p:nvSpPr>
        <p:spPr>
          <a:xfrm>
            <a:off x="1539798" y="6255632"/>
            <a:ext cx="193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Número de créditos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25 CuadroTexto">
            <a:extLst>
              <a:ext uri="{FF2B5EF4-FFF2-40B4-BE49-F238E27FC236}">
                <a16:creationId xmlns:a16="http://schemas.microsoft.com/office/drawing/2014/main" id="{DE3B0DA5-961E-5D1C-3B93-55CFD325DD4C}"/>
              </a:ext>
            </a:extLst>
          </p:cNvPr>
          <p:cNvSpPr txBox="1"/>
          <p:nvPr/>
        </p:nvSpPr>
        <p:spPr>
          <a:xfrm>
            <a:off x="3274657" y="6219509"/>
            <a:ext cx="2093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1.012 créditos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408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25">
            <a:extLst>
              <a:ext uri="{FF2B5EF4-FFF2-40B4-BE49-F238E27FC236}">
                <a16:creationId xmlns:a16="http://schemas.microsoft.com/office/drawing/2014/main" id="{A3C4E91B-3930-9C95-99E9-6BEBFC2FB5D7}"/>
              </a:ext>
            </a:extLst>
          </p:cNvPr>
          <p:cNvGrpSpPr/>
          <p:nvPr/>
        </p:nvGrpSpPr>
        <p:grpSpPr>
          <a:xfrm>
            <a:off x="2429984" y="1277587"/>
            <a:ext cx="287179" cy="285750"/>
            <a:chOff x="66446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object 26">
              <a:extLst>
                <a:ext uri="{FF2B5EF4-FFF2-40B4-BE49-F238E27FC236}">
                  <a16:creationId xmlns:a16="http://schemas.microsoft.com/office/drawing/2014/main" id="{54FDC687-BE2D-37B5-260C-1F01E89F96E7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0" name="object 27">
              <a:extLst>
                <a:ext uri="{FF2B5EF4-FFF2-40B4-BE49-F238E27FC236}">
                  <a16:creationId xmlns:a16="http://schemas.microsoft.com/office/drawing/2014/main" id="{3C980256-9E00-F012-3AB2-76809AF1D914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1" name="object 28">
            <a:extLst>
              <a:ext uri="{FF2B5EF4-FFF2-40B4-BE49-F238E27FC236}">
                <a16:creationId xmlns:a16="http://schemas.microsoft.com/office/drawing/2014/main" id="{BCB0C7BD-C7D2-A07E-2223-6BAEEB736AC9}"/>
              </a:ext>
            </a:extLst>
          </p:cNvPr>
          <p:cNvSpPr txBox="1"/>
          <p:nvPr/>
        </p:nvSpPr>
        <p:spPr>
          <a:xfrm>
            <a:off x="2520357" y="1291622"/>
            <a:ext cx="103823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400" b="1" spc="-135" dirty="0">
                <a:solidFill>
                  <a:srgbClr val="FFFFFF"/>
                </a:solidFill>
                <a:cs typeface="Verdana"/>
              </a:rPr>
              <a:t>4</a:t>
            </a:r>
            <a:endParaRPr sz="1400" dirty="0">
              <a:cs typeface="Verdana"/>
            </a:endParaRPr>
          </a:p>
        </p:txBody>
      </p:sp>
      <p:grpSp>
        <p:nvGrpSpPr>
          <p:cNvPr id="12" name="Group 6323">
            <a:extLst>
              <a:ext uri="{FF2B5EF4-FFF2-40B4-BE49-F238E27FC236}">
                <a16:creationId xmlns:a16="http://schemas.microsoft.com/office/drawing/2014/main" id="{028333EB-9F40-8A84-8470-0BC126B570A5}"/>
              </a:ext>
            </a:extLst>
          </p:cNvPr>
          <p:cNvGrpSpPr/>
          <p:nvPr/>
        </p:nvGrpSpPr>
        <p:grpSpPr>
          <a:xfrm>
            <a:off x="5668342" y="1210684"/>
            <a:ext cx="612000" cy="612000"/>
            <a:chOff x="8742468" y="4690710"/>
            <a:chExt cx="612000" cy="612000"/>
          </a:xfrm>
          <a:solidFill>
            <a:srgbClr val="7030A0"/>
          </a:solidFill>
        </p:grpSpPr>
        <p:sp>
          <p:nvSpPr>
            <p:cNvPr id="13" name="Oval 162">
              <a:extLst>
                <a:ext uri="{FF2B5EF4-FFF2-40B4-BE49-F238E27FC236}">
                  <a16:creationId xmlns:a16="http://schemas.microsoft.com/office/drawing/2014/main" id="{4D72C283-D614-0697-EE8E-7CF4172FCA30}"/>
                </a:ext>
              </a:extLst>
            </p:cNvPr>
            <p:cNvSpPr/>
            <p:nvPr/>
          </p:nvSpPr>
          <p:spPr bwMode="ltGray">
            <a:xfrm>
              <a:off x="8742468" y="4690710"/>
              <a:ext cx="612000" cy="612000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" name="Freeform 4850">
              <a:extLst>
                <a:ext uri="{FF2B5EF4-FFF2-40B4-BE49-F238E27FC236}">
                  <a16:creationId xmlns:a16="http://schemas.microsoft.com/office/drawing/2014/main" id="{CB070548-B0D5-D422-119A-94DBC9C4F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3156" y="4770708"/>
              <a:ext cx="489847" cy="497158"/>
            </a:xfrm>
            <a:custGeom>
              <a:avLst/>
              <a:gdLst>
                <a:gd name="T0" fmla="*/ 228 w 402"/>
                <a:gd name="T1" fmla="*/ 272 h 408"/>
                <a:gd name="T2" fmla="*/ 234 w 402"/>
                <a:gd name="T3" fmla="*/ 270 h 408"/>
                <a:gd name="T4" fmla="*/ 238 w 402"/>
                <a:gd name="T5" fmla="*/ 264 h 408"/>
                <a:gd name="T6" fmla="*/ 238 w 402"/>
                <a:gd name="T7" fmla="*/ 258 h 408"/>
                <a:gd name="T8" fmla="*/ 238 w 402"/>
                <a:gd name="T9" fmla="*/ 14 h 408"/>
                <a:gd name="T10" fmla="*/ 238 w 402"/>
                <a:gd name="T11" fmla="*/ 10 h 408"/>
                <a:gd name="T12" fmla="*/ 236 w 402"/>
                <a:gd name="T13" fmla="*/ 2 h 408"/>
                <a:gd name="T14" fmla="*/ 234 w 402"/>
                <a:gd name="T15" fmla="*/ 0 h 408"/>
                <a:gd name="T16" fmla="*/ 226 w 402"/>
                <a:gd name="T17" fmla="*/ 0 h 408"/>
                <a:gd name="T18" fmla="*/ 220 w 402"/>
                <a:gd name="T19" fmla="*/ 4 h 408"/>
                <a:gd name="T20" fmla="*/ 10 w 402"/>
                <a:gd name="T21" fmla="*/ 126 h 408"/>
                <a:gd name="T22" fmla="*/ 6 w 402"/>
                <a:gd name="T23" fmla="*/ 126 h 408"/>
                <a:gd name="T24" fmla="*/ 0 w 402"/>
                <a:gd name="T25" fmla="*/ 132 h 408"/>
                <a:gd name="T26" fmla="*/ 0 w 402"/>
                <a:gd name="T27" fmla="*/ 136 h 408"/>
                <a:gd name="T28" fmla="*/ 2 w 402"/>
                <a:gd name="T29" fmla="*/ 142 h 408"/>
                <a:gd name="T30" fmla="*/ 10 w 402"/>
                <a:gd name="T31" fmla="*/ 146 h 408"/>
                <a:gd name="T32" fmla="*/ 220 w 402"/>
                <a:gd name="T33" fmla="*/ 268 h 408"/>
                <a:gd name="T34" fmla="*/ 224 w 402"/>
                <a:gd name="T35" fmla="*/ 270 h 408"/>
                <a:gd name="T36" fmla="*/ 228 w 402"/>
                <a:gd name="T37" fmla="*/ 272 h 408"/>
                <a:gd name="T38" fmla="*/ 166 w 402"/>
                <a:gd name="T39" fmla="*/ 146 h 408"/>
                <a:gd name="T40" fmla="*/ 156 w 402"/>
                <a:gd name="T41" fmla="*/ 150 h 408"/>
                <a:gd name="T42" fmla="*/ 144 w 402"/>
                <a:gd name="T43" fmla="*/ 146 h 408"/>
                <a:gd name="T44" fmla="*/ 142 w 402"/>
                <a:gd name="T45" fmla="*/ 142 h 408"/>
                <a:gd name="T46" fmla="*/ 142 w 402"/>
                <a:gd name="T47" fmla="*/ 130 h 408"/>
                <a:gd name="T48" fmla="*/ 144 w 402"/>
                <a:gd name="T49" fmla="*/ 124 h 408"/>
                <a:gd name="T50" fmla="*/ 156 w 402"/>
                <a:gd name="T51" fmla="*/ 120 h 408"/>
                <a:gd name="T52" fmla="*/ 166 w 402"/>
                <a:gd name="T53" fmla="*/ 124 h 408"/>
                <a:gd name="T54" fmla="*/ 170 w 402"/>
                <a:gd name="T55" fmla="*/ 130 h 408"/>
                <a:gd name="T56" fmla="*/ 170 w 402"/>
                <a:gd name="T57" fmla="*/ 142 h 408"/>
                <a:gd name="T58" fmla="*/ 166 w 402"/>
                <a:gd name="T59" fmla="*/ 146 h 408"/>
                <a:gd name="T60" fmla="*/ 144 w 402"/>
                <a:gd name="T61" fmla="*/ 184 h 408"/>
                <a:gd name="T62" fmla="*/ 180 w 402"/>
                <a:gd name="T63" fmla="*/ 408 h 408"/>
                <a:gd name="T64" fmla="*/ 156 w 402"/>
                <a:gd name="T65" fmla="*/ 404 h 408"/>
                <a:gd name="T66" fmla="*/ 132 w 402"/>
                <a:gd name="T67" fmla="*/ 398 h 408"/>
                <a:gd name="T68" fmla="*/ 392 w 402"/>
                <a:gd name="T69" fmla="*/ 196 h 408"/>
                <a:gd name="T70" fmla="*/ 402 w 402"/>
                <a:gd name="T71" fmla="*/ 188 h 408"/>
                <a:gd name="T72" fmla="*/ 402 w 402"/>
                <a:gd name="T73" fmla="*/ 184 h 408"/>
                <a:gd name="T74" fmla="*/ 398 w 402"/>
                <a:gd name="T75" fmla="*/ 178 h 408"/>
                <a:gd name="T76" fmla="*/ 314 w 402"/>
                <a:gd name="T77" fmla="*/ 144 h 408"/>
                <a:gd name="T78" fmla="*/ 282 w 402"/>
                <a:gd name="T79" fmla="*/ 62 h 408"/>
                <a:gd name="T80" fmla="*/ 278 w 402"/>
                <a:gd name="T81" fmla="*/ 58 h 408"/>
                <a:gd name="T82" fmla="*/ 270 w 402"/>
                <a:gd name="T83" fmla="*/ 56 h 408"/>
                <a:gd name="T84" fmla="*/ 266 w 402"/>
                <a:gd name="T85" fmla="*/ 58 h 408"/>
                <a:gd name="T86" fmla="*/ 262 w 402"/>
                <a:gd name="T87" fmla="*/ 64 h 408"/>
                <a:gd name="T88" fmla="*/ 278 w 402"/>
                <a:gd name="T89" fmla="*/ 154 h 408"/>
                <a:gd name="T90" fmla="*/ 244 w 402"/>
                <a:gd name="T91" fmla="*/ 230 h 408"/>
                <a:gd name="T92" fmla="*/ 390 w 402"/>
                <a:gd name="T93" fmla="*/ 196 h 408"/>
                <a:gd name="T94" fmla="*/ 392 w 402"/>
                <a:gd name="T95" fmla="*/ 196 h 408"/>
                <a:gd name="T96" fmla="*/ 306 w 402"/>
                <a:gd name="T97" fmla="*/ 168 h 408"/>
                <a:gd name="T98" fmla="*/ 302 w 402"/>
                <a:gd name="T99" fmla="*/ 172 h 408"/>
                <a:gd name="T100" fmla="*/ 294 w 402"/>
                <a:gd name="T101" fmla="*/ 172 h 408"/>
                <a:gd name="T102" fmla="*/ 290 w 402"/>
                <a:gd name="T103" fmla="*/ 168 h 408"/>
                <a:gd name="T104" fmla="*/ 286 w 402"/>
                <a:gd name="T105" fmla="*/ 160 h 408"/>
                <a:gd name="T106" fmla="*/ 290 w 402"/>
                <a:gd name="T107" fmla="*/ 152 h 408"/>
                <a:gd name="T108" fmla="*/ 294 w 402"/>
                <a:gd name="T109" fmla="*/ 150 h 408"/>
                <a:gd name="T110" fmla="*/ 302 w 402"/>
                <a:gd name="T111" fmla="*/ 150 h 408"/>
                <a:gd name="T112" fmla="*/ 306 w 402"/>
                <a:gd name="T113" fmla="*/ 152 h 408"/>
                <a:gd name="T114" fmla="*/ 310 w 402"/>
                <a:gd name="T115" fmla="*/ 160 h 408"/>
                <a:gd name="T116" fmla="*/ 306 w 402"/>
                <a:gd name="T117" fmla="*/ 168 h 408"/>
                <a:gd name="T118" fmla="*/ 286 w 402"/>
                <a:gd name="T119" fmla="*/ 208 h 408"/>
                <a:gd name="T120" fmla="*/ 310 w 402"/>
                <a:gd name="T121" fmla="*/ 192 h 408"/>
                <a:gd name="T122" fmla="*/ 318 w 402"/>
                <a:gd name="T123" fmla="*/ 366 h 408"/>
                <a:gd name="T124" fmla="*/ 276 w 402"/>
                <a:gd name="T125" fmla="*/ 39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2" h="408">
                  <a:moveTo>
                    <a:pt x="228" y="272"/>
                  </a:moveTo>
                  <a:lnTo>
                    <a:pt x="228" y="272"/>
                  </a:lnTo>
                  <a:lnTo>
                    <a:pt x="234" y="270"/>
                  </a:lnTo>
                  <a:lnTo>
                    <a:pt x="234" y="270"/>
                  </a:lnTo>
                  <a:lnTo>
                    <a:pt x="236" y="268"/>
                  </a:lnTo>
                  <a:lnTo>
                    <a:pt x="238" y="264"/>
                  </a:lnTo>
                  <a:lnTo>
                    <a:pt x="238" y="260"/>
                  </a:lnTo>
                  <a:lnTo>
                    <a:pt x="238" y="258"/>
                  </a:lnTo>
                  <a:lnTo>
                    <a:pt x="182" y="13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0"/>
                  </a:lnTo>
                  <a:lnTo>
                    <a:pt x="238" y="6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20" y="4"/>
                  </a:lnTo>
                  <a:lnTo>
                    <a:pt x="142" y="112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6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6" y="144"/>
                  </a:lnTo>
                  <a:lnTo>
                    <a:pt x="10" y="146"/>
                  </a:lnTo>
                  <a:lnTo>
                    <a:pt x="142" y="158"/>
                  </a:lnTo>
                  <a:lnTo>
                    <a:pt x="220" y="268"/>
                  </a:lnTo>
                  <a:lnTo>
                    <a:pt x="220" y="268"/>
                  </a:lnTo>
                  <a:lnTo>
                    <a:pt x="224" y="270"/>
                  </a:lnTo>
                  <a:lnTo>
                    <a:pt x="228" y="272"/>
                  </a:lnTo>
                  <a:lnTo>
                    <a:pt x="228" y="272"/>
                  </a:lnTo>
                  <a:close/>
                  <a:moveTo>
                    <a:pt x="166" y="146"/>
                  </a:moveTo>
                  <a:lnTo>
                    <a:pt x="166" y="146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2" y="142"/>
                  </a:lnTo>
                  <a:lnTo>
                    <a:pt x="140" y="136"/>
                  </a:lnTo>
                  <a:lnTo>
                    <a:pt x="142" y="130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50" y="122"/>
                  </a:lnTo>
                  <a:lnTo>
                    <a:pt x="156" y="120"/>
                  </a:lnTo>
                  <a:lnTo>
                    <a:pt x="162" y="122"/>
                  </a:lnTo>
                  <a:lnTo>
                    <a:pt x="166" y="124"/>
                  </a:lnTo>
                  <a:lnTo>
                    <a:pt x="166" y="124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0" y="142"/>
                  </a:lnTo>
                  <a:lnTo>
                    <a:pt x="166" y="146"/>
                  </a:lnTo>
                  <a:lnTo>
                    <a:pt x="166" y="146"/>
                  </a:lnTo>
                  <a:close/>
                  <a:moveTo>
                    <a:pt x="132" y="398"/>
                  </a:moveTo>
                  <a:lnTo>
                    <a:pt x="144" y="184"/>
                  </a:lnTo>
                  <a:lnTo>
                    <a:pt x="170" y="222"/>
                  </a:lnTo>
                  <a:lnTo>
                    <a:pt x="180" y="408"/>
                  </a:lnTo>
                  <a:lnTo>
                    <a:pt x="180" y="408"/>
                  </a:lnTo>
                  <a:lnTo>
                    <a:pt x="156" y="404"/>
                  </a:lnTo>
                  <a:lnTo>
                    <a:pt x="132" y="398"/>
                  </a:lnTo>
                  <a:lnTo>
                    <a:pt x="132" y="398"/>
                  </a:lnTo>
                  <a:close/>
                  <a:moveTo>
                    <a:pt x="392" y="196"/>
                  </a:moveTo>
                  <a:lnTo>
                    <a:pt x="392" y="196"/>
                  </a:lnTo>
                  <a:lnTo>
                    <a:pt x="398" y="194"/>
                  </a:lnTo>
                  <a:lnTo>
                    <a:pt x="402" y="188"/>
                  </a:lnTo>
                  <a:lnTo>
                    <a:pt x="402" y="188"/>
                  </a:lnTo>
                  <a:lnTo>
                    <a:pt x="402" y="184"/>
                  </a:lnTo>
                  <a:lnTo>
                    <a:pt x="400" y="180"/>
                  </a:lnTo>
                  <a:lnTo>
                    <a:pt x="398" y="178"/>
                  </a:lnTo>
                  <a:lnTo>
                    <a:pt x="396" y="176"/>
                  </a:lnTo>
                  <a:lnTo>
                    <a:pt x="314" y="144"/>
                  </a:lnTo>
                  <a:lnTo>
                    <a:pt x="282" y="62"/>
                  </a:lnTo>
                  <a:lnTo>
                    <a:pt x="282" y="62"/>
                  </a:lnTo>
                  <a:lnTo>
                    <a:pt x="280" y="60"/>
                  </a:lnTo>
                  <a:lnTo>
                    <a:pt x="278" y="58"/>
                  </a:lnTo>
                  <a:lnTo>
                    <a:pt x="274" y="56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66" y="58"/>
                  </a:lnTo>
                  <a:lnTo>
                    <a:pt x="264" y="60"/>
                  </a:lnTo>
                  <a:lnTo>
                    <a:pt x="262" y="64"/>
                  </a:lnTo>
                  <a:lnTo>
                    <a:pt x="262" y="68"/>
                  </a:lnTo>
                  <a:lnTo>
                    <a:pt x="278" y="154"/>
                  </a:lnTo>
                  <a:lnTo>
                    <a:pt x="234" y="208"/>
                  </a:lnTo>
                  <a:lnTo>
                    <a:pt x="244" y="230"/>
                  </a:lnTo>
                  <a:lnTo>
                    <a:pt x="304" y="180"/>
                  </a:lnTo>
                  <a:lnTo>
                    <a:pt x="390" y="196"/>
                  </a:lnTo>
                  <a:lnTo>
                    <a:pt x="390" y="196"/>
                  </a:lnTo>
                  <a:lnTo>
                    <a:pt x="392" y="196"/>
                  </a:lnTo>
                  <a:lnTo>
                    <a:pt x="392" y="196"/>
                  </a:lnTo>
                  <a:close/>
                  <a:moveTo>
                    <a:pt x="306" y="168"/>
                  </a:moveTo>
                  <a:lnTo>
                    <a:pt x="306" y="168"/>
                  </a:lnTo>
                  <a:lnTo>
                    <a:pt x="302" y="172"/>
                  </a:lnTo>
                  <a:lnTo>
                    <a:pt x="298" y="172"/>
                  </a:lnTo>
                  <a:lnTo>
                    <a:pt x="294" y="172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4"/>
                  </a:lnTo>
                  <a:lnTo>
                    <a:pt x="286" y="160"/>
                  </a:lnTo>
                  <a:lnTo>
                    <a:pt x="288" y="15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94" y="150"/>
                  </a:lnTo>
                  <a:lnTo>
                    <a:pt x="298" y="148"/>
                  </a:lnTo>
                  <a:lnTo>
                    <a:pt x="302" y="150"/>
                  </a:lnTo>
                  <a:lnTo>
                    <a:pt x="306" y="152"/>
                  </a:lnTo>
                  <a:lnTo>
                    <a:pt x="306" y="152"/>
                  </a:lnTo>
                  <a:lnTo>
                    <a:pt x="310" y="156"/>
                  </a:lnTo>
                  <a:lnTo>
                    <a:pt x="310" y="160"/>
                  </a:lnTo>
                  <a:lnTo>
                    <a:pt x="310" y="164"/>
                  </a:lnTo>
                  <a:lnTo>
                    <a:pt x="306" y="168"/>
                  </a:lnTo>
                  <a:lnTo>
                    <a:pt x="306" y="168"/>
                  </a:lnTo>
                  <a:close/>
                  <a:moveTo>
                    <a:pt x="286" y="208"/>
                  </a:moveTo>
                  <a:lnTo>
                    <a:pt x="306" y="192"/>
                  </a:lnTo>
                  <a:lnTo>
                    <a:pt x="310" y="192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298" y="380"/>
                  </a:lnTo>
                  <a:lnTo>
                    <a:pt x="276" y="390"/>
                  </a:lnTo>
                  <a:lnTo>
                    <a:pt x="286" y="208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object 13">
            <a:extLst>
              <a:ext uri="{FF2B5EF4-FFF2-40B4-BE49-F238E27FC236}">
                <a16:creationId xmlns:a16="http://schemas.microsoft.com/office/drawing/2014/main" id="{91FB57AF-7C13-375C-C8B9-9DD356F72721}"/>
              </a:ext>
            </a:extLst>
          </p:cNvPr>
          <p:cNvSpPr txBox="1"/>
          <p:nvPr/>
        </p:nvSpPr>
        <p:spPr>
          <a:xfrm>
            <a:off x="5288141" y="1962809"/>
            <a:ext cx="1559823" cy="2472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5366" marR="3810" indent="-1016318">
              <a:lnSpc>
                <a:spcPct val="118000"/>
              </a:lnSpc>
              <a:spcBef>
                <a:spcPts val="71"/>
              </a:spcBef>
            </a:pPr>
            <a:r>
              <a:rPr lang="es-CO" sz="1400" b="1" dirty="0">
                <a:solidFill>
                  <a:schemeClr val="tx1"/>
                </a:solidFill>
                <a:cs typeface="Verdana"/>
              </a:rPr>
              <a:t>Estrategia ambiental</a:t>
            </a:r>
            <a:endParaRPr sz="1400" dirty="0">
              <a:cs typeface="Verdana"/>
            </a:endParaRPr>
          </a:p>
        </p:txBody>
      </p:sp>
      <p:pic>
        <p:nvPicPr>
          <p:cNvPr id="17" name="Imagen 1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2564EFD-B3A1-13C8-E450-EC667D42C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923" y="2200341"/>
            <a:ext cx="7010939" cy="325955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092548E-2A5B-8D91-B4CE-EAE3D65B5533}"/>
              </a:ext>
            </a:extLst>
          </p:cNvPr>
          <p:cNvSpPr txBox="1"/>
          <p:nvPr/>
        </p:nvSpPr>
        <p:spPr>
          <a:xfrm>
            <a:off x="2702876" y="5700966"/>
            <a:ext cx="5130554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es-CO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Fortalecer el programa “Piensa Verde: Deja tu huella en el planeta.”</a:t>
            </a:r>
            <a:endParaRPr lang="es-E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484A703B-DD91-CD08-D190-47E8AF5F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001" y="1054599"/>
            <a:ext cx="2306981" cy="1152086"/>
          </a:xfrm>
          <a:prstGeom prst="rect">
            <a:avLst/>
          </a:prstGeom>
        </p:spPr>
      </p:pic>
      <p:sp>
        <p:nvSpPr>
          <p:cNvPr id="2" name="Shape 145">
            <a:extLst>
              <a:ext uri="{FF2B5EF4-FFF2-40B4-BE49-F238E27FC236}">
                <a16:creationId xmlns:a16="http://schemas.microsoft.com/office/drawing/2014/main" id="{FA8E86A7-7816-5756-7822-FF5CB178F339}"/>
              </a:ext>
            </a:extLst>
          </p:cNvPr>
          <p:cNvSpPr txBox="1">
            <a:spLocks/>
          </p:cNvSpPr>
          <p:nvPr/>
        </p:nvSpPr>
        <p:spPr>
          <a:xfrm>
            <a:off x="981777" y="237247"/>
            <a:ext cx="8229600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CO" dirty="0"/>
              <a:t>Pilares Estratégicos </a:t>
            </a:r>
            <a:r>
              <a:rPr lang="es-CO" dirty="0" err="1"/>
              <a:t>Titularizadora</a:t>
            </a:r>
            <a:r>
              <a:rPr lang="es-CO" dirty="0"/>
              <a:t> 2022-2027</a:t>
            </a:r>
          </a:p>
        </p:txBody>
      </p:sp>
    </p:spTree>
    <p:extLst>
      <p:ext uri="{BB962C8B-B14F-4D97-AF65-F5344CB8AC3E}">
        <p14:creationId xmlns:p14="http://schemas.microsoft.com/office/powerpoint/2010/main" val="1122910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00752" y="425847"/>
            <a:ext cx="7548297" cy="513720"/>
          </a:xfrm>
          <a:prstGeom prst="round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indent="0" algn="ctr" eaLnBrk="1" hangingPunct="1">
              <a:defRPr sz="4800">
                <a:solidFill>
                  <a:srgbClr val="C2230C"/>
                </a:solidFill>
              </a:defRPr>
            </a:lvl2pPr>
            <a:lvl3pPr indent="0" algn="ctr" eaLnBrk="1" hangingPunct="1">
              <a:defRPr sz="4800">
                <a:solidFill>
                  <a:srgbClr val="C2230C"/>
                </a:solidFill>
              </a:defRPr>
            </a:lvl3pPr>
            <a:lvl4pPr indent="0" algn="ctr" eaLnBrk="1" hangingPunct="1">
              <a:defRPr sz="4800">
                <a:solidFill>
                  <a:srgbClr val="C2230C"/>
                </a:solidFill>
              </a:defRPr>
            </a:lvl4pPr>
            <a:lvl5pPr indent="0" algn="ctr" eaLnBrk="1" hangingPunct="1">
              <a:defRPr sz="4800">
                <a:solidFill>
                  <a:srgbClr val="C2230C"/>
                </a:solidFill>
              </a:defRPr>
            </a:lvl5pPr>
            <a:lvl6pPr indent="0" algn="ctr" eaLnBrk="1" hangingPunct="1">
              <a:defRPr sz="4800">
                <a:solidFill>
                  <a:srgbClr val="C2230C"/>
                </a:solidFill>
              </a:defRPr>
            </a:lvl6pPr>
            <a:lvl7pPr indent="0" algn="ctr" eaLnBrk="1" hangingPunct="1">
              <a:defRPr sz="4800">
                <a:solidFill>
                  <a:srgbClr val="C2230C"/>
                </a:solidFill>
              </a:defRPr>
            </a:lvl7pPr>
            <a:lvl8pPr indent="0" algn="ctr" eaLnBrk="1" hangingPunct="1">
              <a:defRPr sz="4800">
                <a:solidFill>
                  <a:srgbClr val="C2230C"/>
                </a:solidFill>
              </a:defRPr>
            </a:lvl8pPr>
            <a:lvl9pPr indent="0" algn="ctr" eaLnBrk="1" hangingPunct="1">
              <a:defRPr sz="4800">
                <a:solidFill>
                  <a:srgbClr val="C2230C"/>
                </a:solidFill>
              </a:defRPr>
            </a:lvl9pPr>
          </a:lstStyle>
          <a:p>
            <a:r>
              <a:rPr lang="es-CO" dirty="0"/>
              <a:t>Contactos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58869" y="2223753"/>
            <a:ext cx="6078523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x-none" sz="1800" b="1" dirty="0"/>
              <a:t>Directora de Inversiones y Desarrollo de Mercados</a:t>
            </a:r>
          </a:p>
          <a:p>
            <a:pPr algn="ctr"/>
            <a:r>
              <a:rPr lang="x-none" sz="1800" dirty="0">
                <a:solidFill>
                  <a:srgbClr val="6F2C3F"/>
                </a:solidFill>
                <a:hlinkClick r:id="rId2"/>
              </a:rPr>
              <a:t>asalcedo@titularizadora.com</a:t>
            </a:r>
            <a:endParaRPr lang="x-none" sz="1800" dirty="0">
              <a:solidFill>
                <a:srgbClr val="6F2C3F"/>
              </a:solidFill>
            </a:endParaRPr>
          </a:p>
          <a:p>
            <a:pPr algn="ctr"/>
            <a:r>
              <a:rPr lang="x-none" sz="1800" dirty="0"/>
              <a:t>Tel. 6183030 Ext. 257</a:t>
            </a:r>
            <a:endParaRPr lang="es-CO" sz="1800" dirty="0"/>
          </a:p>
          <a:p>
            <a:pPr algn="ctr"/>
            <a:endParaRPr lang="es-MX" sz="1800" b="1" dirty="0"/>
          </a:p>
          <a:p>
            <a:pPr algn="ctr"/>
            <a:endParaRPr lang="es-MX" sz="1800" b="1" dirty="0"/>
          </a:p>
          <a:p>
            <a:pPr algn="ctr"/>
            <a:endParaRPr lang="es-MX" sz="1800" b="1" dirty="0"/>
          </a:p>
          <a:p>
            <a:r>
              <a:rPr lang="es-MX" sz="1800" b="1" dirty="0"/>
              <a:t>Coordinadora</a:t>
            </a:r>
            <a:r>
              <a:rPr lang="x-none" sz="1800" b="1" dirty="0"/>
              <a:t> de Inversiones</a:t>
            </a:r>
          </a:p>
          <a:p>
            <a:r>
              <a:rPr lang="x-none" sz="1800" dirty="0">
                <a:solidFill>
                  <a:srgbClr val="6F2C3F"/>
                </a:solidFill>
                <a:hlinkClick r:id="rId3"/>
              </a:rPr>
              <a:t>smoreno@titularizadora.com</a:t>
            </a:r>
            <a:endParaRPr lang="x-none" sz="1800" dirty="0">
              <a:solidFill>
                <a:srgbClr val="6F2C3F"/>
              </a:solidFill>
            </a:endParaRPr>
          </a:p>
          <a:p>
            <a:r>
              <a:rPr lang="x-none" sz="1800" dirty="0"/>
              <a:t>Tel. 6183030 Ext. 258</a:t>
            </a:r>
            <a:endParaRPr lang="es-CO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C3745F-4960-0F87-E888-79DCF81668AB}"/>
              </a:ext>
            </a:extLst>
          </p:cNvPr>
          <p:cNvSpPr txBox="1"/>
          <p:nvPr/>
        </p:nvSpPr>
        <p:spPr>
          <a:xfrm>
            <a:off x="6419850" y="3847555"/>
            <a:ext cx="3055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/>
              <a:t>Coordinador</a:t>
            </a:r>
            <a:r>
              <a:rPr lang="x-none" sz="1800" b="1" dirty="0"/>
              <a:t> de Inversiones</a:t>
            </a:r>
          </a:p>
          <a:p>
            <a:r>
              <a:rPr lang="es-ES" sz="1800" dirty="0" err="1">
                <a:solidFill>
                  <a:srgbClr val="6F2C3F"/>
                </a:solidFill>
                <a:hlinkClick r:id="rId4"/>
              </a:rPr>
              <a:t>josorio</a:t>
            </a:r>
            <a:r>
              <a:rPr lang="x-none" sz="1800" dirty="0">
                <a:solidFill>
                  <a:srgbClr val="6F2C3F"/>
                </a:solidFill>
                <a:hlinkClick r:id="rId4"/>
              </a:rPr>
              <a:t>@titularizadora.com</a:t>
            </a:r>
            <a:endParaRPr lang="x-none" sz="1800" dirty="0">
              <a:solidFill>
                <a:srgbClr val="6F2C3F"/>
              </a:solidFill>
            </a:endParaRPr>
          </a:p>
          <a:p>
            <a:r>
              <a:rPr lang="x-none" sz="1800" dirty="0"/>
              <a:t>Tel. 6183030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75010146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42141" y="1536174"/>
            <a:ext cx="6707717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Calibri Light" panose="020F0302020204030204" pitchFamily="34" charset="0"/>
              </a:rPr>
              <a:t>“</a:t>
            </a:r>
            <a:r>
              <a:rPr lang="es-CO" sz="1600" dirty="0" err="1">
                <a:latin typeface="Calibri Light" panose="020F0302020204030204" pitchFamily="34" charset="0"/>
              </a:rPr>
              <a:t>Titularizadora</a:t>
            </a:r>
            <a:r>
              <a:rPr lang="es-CO" sz="1600" dirty="0">
                <a:latin typeface="Calibri Light" panose="020F0302020204030204" pitchFamily="34" charset="0"/>
              </a:rPr>
              <a:t> Colombiana S.A publica el presente documento con un carácter estrictamente informativo para los inversionistas. Aunque la información aquí contenida ha sido obtenida de fuentes que la compañía considera confiables, </a:t>
            </a:r>
            <a:r>
              <a:rPr lang="es-CO" sz="1600" dirty="0" err="1">
                <a:latin typeface="Calibri Light" panose="020F0302020204030204" pitchFamily="34" charset="0"/>
              </a:rPr>
              <a:t>Titularizadora</a:t>
            </a:r>
            <a:r>
              <a:rPr lang="es-CO" sz="1600" dirty="0">
                <a:latin typeface="Calibri Light" panose="020F0302020204030204" pitchFamily="34" charset="0"/>
              </a:rPr>
              <a:t> Colombiana S.A no garantiza su exactitud. En ningún caso su contenido se puede considerar como una opinión financiera o legal ni como una recomendación de negocios o de inversión por parte de nuestra compañía. Tampoco puede ser considerado como una invitación a realizar negocios ni como una oferta para comprar o vender ningún tipo de valor. En ningún caso </a:t>
            </a:r>
            <a:r>
              <a:rPr lang="es-CO" sz="1600" dirty="0" err="1">
                <a:latin typeface="Calibri Light" panose="020F0302020204030204" pitchFamily="34" charset="0"/>
              </a:rPr>
              <a:t>Titularizadora</a:t>
            </a:r>
            <a:r>
              <a:rPr lang="es-CO" sz="1600" dirty="0">
                <a:latin typeface="Calibri Light" panose="020F0302020204030204" pitchFamily="34" charset="0"/>
              </a:rPr>
              <a:t> Colombiana S.A asume responsabilidad por las decisiones de inversión que se tomen, o el resultado de cualquier operación que se efectúe por parte de los destinatarios o de terceras personas, sobre la información aquí contenida. Tal responsabilidad es exclusiva de los inversionistas que hagan uso de ella. Dicha información puede tener variaciones posteriores a la fecha de su publicación razón por la cual </a:t>
            </a:r>
            <a:r>
              <a:rPr lang="es-CO" sz="1600" dirty="0" err="1">
                <a:latin typeface="Calibri Light" panose="020F0302020204030204" pitchFamily="34" charset="0"/>
              </a:rPr>
              <a:t>Titularizadora</a:t>
            </a:r>
            <a:r>
              <a:rPr lang="es-CO" sz="1600" dirty="0">
                <a:latin typeface="Calibri Light" panose="020F0302020204030204" pitchFamily="34" charset="0"/>
              </a:rPr>
              <a:t> Colombiana S.A se reserva el derecho de modificarla o actualizarla en cualquier tiempo y sin previo aviso.”</a:t>
            </a:r>
          </a:p>
        </p:txBody>
      </p:sp>
    </p:spTree>
    <p:extLst>
      <p:ext uri="{BB962C8B-B14F-4D97-AF65-F5344CB8AC3E}">
        <p14:creationId xmlns:p14="http://schemas.microsoft.com/office/powerpoint/2010/main" val="1450401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15203" y="460729"/>
            <a:ext cx="6631301" cy="505008"/>
          </a:xfrm>
          <a:prstGeom prst="round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26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Calibri"/>
              </a:rPr>
              <a:t>Titularizadora</a:t>
            </a: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Calibri"/>
              </a:rPr>
              <a:t> Colombiana</a:t>
            </a:r>
            <a:endParaRPr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sym typeface="Calibri"/>
            </a:endParaRPr>
          </a:p>
        </p:txBody>
      </p:sp>
      <p:sp>
        <p:nvSpPr>
          <p:cNvPr id="2" name="30 CuadroTexto">
            <a:extLst>
              <a:ext uri="{FF2B5EF4-FFF2-40B4-BE49-F238E27FC236}">
                <a16:creationId xmlns:a16="http://schemas.microsoft.com/office/drawing/2014/main" id="{5D18DFFE-9671-A8FF-432E-246337E1CEE2}"/>
              </a:ext>
            </a:extLst>
          </p:cNvPr>
          <p:cNvSpPr txBox="1"/>
          <p:nvPr/>
        </p:nvSpPr>
        <p:spPr>
          <a:xfrm>
            <a:off x="2671819" y="4186772"/>
            <a:ext cx="616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18%</a:t>
            </a:r>
          </a:p>
        </p:txBody>
      </p:sp>
      <p:sp>
        <p:nvSpPr>
          <p:cNvPr id="4" name="31 CuadroTexto">
            <a:extLst>
              <a:ext uri="{FF2B5EF4-FFF2-40B4-BE49-F238E27FC236}">
                <a16:creationId xmlns:a16="http://schemas.microsoft.com/office/drawing/2014/main" id="{6FA7196E-0449-49FC-6E18-E41B75D7698D}"/>
              </a:ext>
            </a:extLst>
          </p:cNvPr>
          <p:cNvSpPr txBox="1"/>
          <p:nvPr/>
        </p:nvSpPr>
        <p:spPr>
          <a:xfrm>
            <a:off x="4544027" y="3322676"/>
            <a:ext cx="616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10%</a:t>
            </a:r>
          </a:p>
        </p:txBody>
      </p:sp>
      <p:sp>
        <p:nvSpPr>
          <p:cNvPr id="5" name="32 CuadroTexto">
            <a:extLst>
              <a:ext uri="{FF2B5EF4-FFF2-40B4-BE49-F238E27FC236}">
                <a16:creationId xmlns:a16="http://schemas.microsoft.com/office/drawing/2014/main" id="{03AA6BEA-CCC5-CA4D-F3CF-4D98B032DDF6}"/>
              </a:ext>
            </a:extLst>
          </p:cNvPr>
          <p:cNvSpPr txBox="1"/>
          <p:nvPr/>
        </p:nvSpPr>
        <p:spPr>
          <a:xfrm>
            <a:off x="5192099" y="3610708"/>
            <a:ext cx="616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10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F99192-AF50-FAC3-3F96-84D1924EC8A2}"/>
              </a:ext>
            </a:extLst>
          </p:cNvPr>
          <p:cNvSpPr txBox="1"/>
          <p:nvPr/>
        </p:nvSpPr>
        <p:spPr>
          <a:xfrm>
            <a:off x="5870575" y="2481438"/>
            <a:ext cx="5914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Conectar las necesidades de financiación de las diferentes actividades económicas con el mercado de capitales, con transparencia, eficiencia y bajo los principios de sostenibilidad, a través de la titularización de activos.</a:t>
            </a:r>
            <a:endParaRPr lang="en-US" sz="1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3" descr="C:\Users\mpadilla\Pictures\logosintegrados14-03-2012.png">
            <a:extLst>
              <a:ext uri="{FF2B5EF4-FFF2-40B4-BE49-F238E27FC236}">
                <a16:creationId xmlns:a16="http://schemas.microsoft.com/office/drawing/2014/main" id="{11C59564-BCD4-5F3F-B777-90AD02839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64" y="5654888"/>
            <a:ext cx="630850" cy="6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3">
            <a:extLst>
              <a:ext uri="{FF2B5EF4-FFF2-40B4-BE49-F238E27FC236}">
                <a16:creationId xmlns:a16="http://schemas.microsoft.com/office/drawing/2014/main" id="{0EC6BF6F-07A5-E023-8FCD-80C8BE0C2C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1613" y="4308877"/>
            <a:ext cx="1180334" cy="51318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865D5A8-BC5C-34C1-D8C0-737BB80DB844}"/>
              </a:ext>
            </a:extLst>
          </p:cNvPr>
          <p:cNvSpPr txBox="1"/>
          <p:nvPr/>
        </p:nvSpPr>
        <p:spPr>
          <a:xfrm>
            <a:off x="6007096" y="5679970"/>
            <a:ext cx="579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ISO 9001:2008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Administración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Maestra de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emisiones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hipotecarias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Certificación del sistema de gestión de calidad de la Administración Maestra de emisiones hipotecarias desde 2011</a:t>
            </a:r>
          </a:p>
          <a:p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EAE2221-7177-2957-B767-C8CD8C96FB5F}"/>
              </a:ext>
            </a:extLst>
          </p:cNvPr>
          <p:cNvSpPr txBox="1"/>
          <p:nvPr/>
        </p:nvSpPr>
        <p:spPr>
          <a:xfrm>
            <a:off x="6044320" y="4303646"/>
            <a:ext cx="591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AAA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Calificación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riesgo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contraparte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nuestra sólida posición como líder del mercado colombiano en la estructuración y administración de titularizaciones</a:t>
            </a:r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A4219BB-27E4-64BD-8137-43163F1FD9C8}"/>
              </a:ext>
            </a:extLst>
          </p:cNvPr>
          <p:cNvSpPr txBox="1"/>
          <p:nvPr/>
        </p:nvSpPr>
        <p:spPr>
          <a:xfrm>
            <a:off x="6031715" y="4971692"/>
            <a:ext cx="572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Reconocimiento IR de la BVC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CO" sz="1200" dirty="0">
                <a:latin typeface="Segoe UI" panose="020B0502040204020203" pitchFamily="34" charset="0"/>
                <a:cs typeface="Segoe UI" panose="020B0502040204020203" pitchFamily="34" charset="0"/>
              </a:rPr>
              <a:t>Certificación de la adopción de las </a:t>
            </a:r>
            <a:r>
              <a:rPr lang="es-CO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mejores prácticas de revelación de información y relación con inversionistas </a:t>
            </a:r>
            <a:r>
              <a:rPr lang="es-CO" sz="1200" dirty="0">
                <a:latin typeface="Segoe UI" panose="020B0502040204020203" pitchFamily="34" charset="0"/>
                <a:cs typeface="Segoe UI" panose="020B0502040204020203" pitchFamily="34" charset="0"/>
              </a:rPr>
              <a:t>por la Bolsa de Valores de Colombia </a:t>
            </a:r>
            <a:r>
              <a:rPr lang="es-CO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(BVC) </a:t>
            </a:r>
            <a:r>
              <a:rPr lang="es-CO" sz="1200" dirty="0">
                <a:latin typeface="Segoe UI" panose="020B0502040204020203" pitchFamily="34" charset="0"/>
                <a:cs typeface="Segoe UI" panose="020B0502040204020203" pitchFamily="34" charset="0"/>
              </a:rPr>
              <a:t>desde </a:t>
            </a:r>
            <a:r>
              <a:rPr lang="es-CO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2013</a:t>
            </a:r>
          </a:p>
          <a:p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0A64ECC-D647-F214-CD86-D12DEB851308}"/>
              </a:ext>
            </a:extLst>
          </p:cNvPr>
          <p:cNvSpPr/>
          <p:nvPr/>
        </p:nvSpPr>
        <p:spPr>
          <a:xfrm>
            <a:off x="4850536" y="3749838"/>
            <a:ext cx="6947689" cy="34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Segoe UI" panose="020B0502040204020203" pitchFamily="34" charset="0"/>
                <a:cs typeface="Segoe UI" panose="020B0502040204020203" pitchFamily="34" charset="0"/>
              </a:rPr>
              <a:t>Reconocimientos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41E6F88-A6F0-3928-A7F5-0D13E04D54EB}"/>
              </a:ext>
            </a:extLst>
          </p:cNvPr>
          <p:cNvSpPr/>
          <p:nvPr/>
        </p:nvSpPr>
        <p:spPr>
          <a:xfrm>
            <a:off x="4850536" y="4166295"/>
            <a:ext cx="6903155" cy="23194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3B221BF-5EF3-17BE-9A83-04B33249C3C3}"/>
              </a:ext>
            </a:extLst>
          </p:cNvPr>
          <p:cNvSpPr txBox="1"/>
          <p:nvPr/>
        </p:nvSpPr>
        <p:spPr>
          <a:xfrm>
            <a:off x="5782114" y="1206823"/>
            <a:ext cx="61894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Creada en 2001 después de la crisis hipotecaria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Primera entidad especializada en la titularización de activos en Colombia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Patrimonio de $</a:t>
            </a: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134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.073 millones de pesos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Vigilada por la Superintendencia Financiera de Colombia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Emisiones por</a:t>
            </a:r>
            <a:r>
              <a:rPr lang="es-E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$25,9 </a:t>
            </a: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billones de COP en </a:t>
            </a:r>
            <a:r>
              <a:rPr lang="es-E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74</a:t>
            </a:r>
            <a:r>
              <a:rPr lang="es-E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emisiones</a:t>
            </a:r>
            <a:endParaRPr lang="es-ES" sz="1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Diagrama de flujo: proceso alternativo 25">
            <a:extLst>
              <a:ext uri="{FF2B5EF4-FFF2-40B4-BE49-F238E27FC236}">
                <a16:creationId xmlns:a16="http://schemas.microsoft.com/office/drawing/2014/main" id="{55EDC244-AE2A-4156-B96F-67BF0F71515F}"/>
              </a:ext>
            </a:extLst>
          </p:cNvPr>
          <p:cNvSpPr/>
          <p:nvPr/>
        </p:nvSpPr>
        <p:spPr>
          <a:xfrm>
            <a:off x="4344992" y="1281942"/>
            <a:ext cx="1249164" cy="744099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Nuestra Compañía</a:t>
            </a:r>
          </a:p>
        </p:txBody>
      </p:sp>
      <p:sp>
        <p:nvSpPr>
          <p:cNvPr id="27" name="Diagrama de flujo: proceso alternativo 26">
            <a:extLst>
              <a:ext uri="{FF2B5EF4-FFF2-40B4-BE49-F238E27FC236}">
                <a16:creationId xmlns:a16="http://schemas.microsoft.com/office/drawing/2014/main" id="{C4B485A0-B678-0D89-AD5F-362CA2B05FE9}"/>
              </a:ext>
            </a:extLst>
          </p:cNvPr>
          <p:cNvSpPr/>
          <p:nvPr/>
        </p:nvSpPr>
        <p:spPr>
          <a:xfrm>
            <a:off x="4344992" y="2441974"/>
            <a:ext cx="1249164" cy="744099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Propósito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B1599C80-85FA-1255-3F28-7BEF23538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504" y="5054946"/>
            <a:ext cx="1037952" cy="471518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57FC823-5516-0E6A-7A7F-34D97BD545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442750"/>
              </p:ext>
            </p:extLst>
          </p:nvPr>
        </p:nvGraphicFramePr>
        <p:xfrm>
          <a:off x="373166" y="3714375"/>
          <a:ext cx="4693925" cy="275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0" name="Grupo 29">
            <a:extLst>
              <a:ext uri="{FF2B5EF4-FFF2-40B4-BE49-F238E27FC236}">
                <a16:creationId xmlns:a16="http://schemas.microsoft.com/office/drawing/2014/main" id="{D347B2A5-A4CF-34EC-8431-FAD388ED03B2}"/>
              </a:ext>
            </a:extLst>
          </p:cNvPr>
          <p:cNvGrpSpPr/>
          <p:nvPr/>
        </p:nvGrpSpPr>
        <p:grpSpPr>
          <a:xfrm>
            <a:off x="243987" y="3327870"/>
            <a:ext cx="4354429" cy="3212438"/>
            <a:chOff x="103884" y="3584993"/>
            <a:chExt cx="4354429" cy="3212438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4EC2E619-C9C7-D955-D35B-180435BBD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0455" y="3584993"/>
              <a:ext cx="1209384" cy="622704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843F039C-5153-3B4B-6237-BD38C1BC7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6214" t="21158" r="18274" b="25048"/>
            <a:stretch/>
          </p:blipFill>
          <p:spPr>
            <a:xfrm>
              <a:off x="3282656" y="4202962"/>
              <a:ext cx="1175657" cy="484208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13A6806D-A052-BD03-7E29-5B5B0463E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3833" t="24235" r="14739" b="20470"/>
            <a:stretch/>
          </p:blipFill>
          <p:spPr>
            <a:xfrm>
              <a:off x="3121878" y="6244411"/>
              <a:ext cx="1175657" cy="553020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A5755674-4306-9EBD-663D-52F3AC601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1065" b="32579"/>
            <a:stretch/>
          </p:blipFill>
          <p:spPr>
            <a:xfrm>
              <a:off x="252081" y="6327289"/>
              <a:ext cx="1427585" cy="387264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3CBFBA7A-54B4-2BBD-406D-E43E02979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9973" t="10641" r="28884" b="10059"/>
            <a:stretch/>
          </p:blipFill>
          <p:spPr>
            <a:xfrm>
              <a:off x="103884" y="4385555"/>
              <a:ext cx="547012" cy="590426"/>
            </a:xfrm>
            <a:prstGeom prst="rect">
              <a:avLst/>
            </a:prstGeom>
          </p:spPr>
        </p:pic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96BDF1AF-5DD0-B072-3EFD-BBA15ED1D8C5}"/>
                </a:ext>
              </a:extLst>
            </p:cNvPr>
            <p:cNvSpPr txBox="1"/>
            <p:nvPr/>
          </p:nvSpPr>
          <p:spPr>
            <a:xfrm>
              <a:off x="1540948" y="5181100"/>
              <a:ext cx="16144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srgbClr val="00194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Accionistas</a:t>
              </a:r>
              <a:endParaRPr lang="en-US" sz="1200" b="1" kern="1200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B7F7791C-5342-887F-B7DA-B3ED5FE92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1105" y="4613072"/>
              <a:ext cx="256471" cy="1409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9B7B5C47-BB87-89F5-6686-8BC144404FF0}"/>
                </a:ext>
              </a:extLst>
            </p:cNvPr>
            <p:cNvCxnSpPr>
              <a:cxnSpLocks/>
            </p:cNvCxnSpPr>
            <p:nvPr/>
          </p:nvCxnSpPr>
          <p:spPr>
            <a:xfrm>
              <a:off x="3044886" y="6014095"/>
              <a:ext cx="221002" cy="2034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25D632CE-6D61-CD8B-8E9E-9BFEB18816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5801" y="6030627"/>
              <a:ext cx="386367" cy="31219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2528EC86-8E39-6A6F-56AA-7C0EF15FD1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9518" y="4762313"/>
              <a:ext cx="446115" cy="17479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D21FB2A0-6B2B-1008-71F5-2F2B37421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529" y="4937108"/>
              <a:ext cx="995989" cy="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DDE9F66A-8C7B-A638-5B92-D672415460DC}"/>
                </a:ext>
              </a:extLst>
            </p:cNvPr>
            <p:cNvCxnSpPr>
              <a:cxnSpLocks/>
            </p:cNvCxnSpPr>
            <p:nvPr/>
          </p:nvCxnSpPr>
          <p:spPr>
            <a:xfrm>
              <a:off x="252081" y="6327289"/>
              <a:ext cx="132355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B816FF39-A95F-2F5E-200B-AE6E5EC106D7}"/>
                </a:ext>
              </a:extLst>
            </p:cNvPr>
            <p:cNvCxnSpPr>
              <a:cxnSpLocks/>
            </p:cNvCxnSpPr>
            <p:nvPr/>
          </p:nvCxnSpPr>
          <p:spPr>
            <a:xfrm>
              <a:off x="3265888" y="6217579"/>
              <a:ext cx="9217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BA3D0286-430C-4E7A-1CC4-2EC9A536E576}"/>
                </a:ext>
              </a:extLst>
            </p:cNvPr>
            <p:cNvCxnSpPr>
              <a:cxnSpLocks/>
            </p:cNvCxnSpPr>
            <p:nvPr/>
          </p:nvCxnSpPr>
          <p:spPr>
            <a:xfrm>
              <a:off x="3337576" y="4613072"/>
              <a:ext cx="959959" cy="73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6485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125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122C1B7-975E-C748-CA8E-2D63398773E7}"/>
              </a:ext>
            </a:extLst>
          </p:cNvPr>
          <p:cNvGrpSpPr/>
          <p:nvPr/>
        </p:nvGrpSpPr>
        <p:grpSpPr>
          <a:xfrm>
            <a:off x="517260" y="2303079"/>
            <a:ext cx="11466589" cy="3211137"/>
            <a:chOff x="629452" y="2148095"/>
            <a:chExt cx="11466589" cy="3211137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DB21556-E8CE-8159-8C0F-48A6CFF3CD37}"/>
                </a:ext>
              </a:extLst>
            </p:cNvPr>
            <p:cNvSpPr txBox="1"/>
            <p:nvPr/>
          </p:nvSpPr>
          <p:spPr>
            <a:xfrm>
              <a:off x="1209961" y="3979423"/>
              <a:ext cx="1110460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2002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Primera emisión TIPS</a:t>
              </a: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" name="Imagen 8" descr="Logotipo&#10;&#10;Descripción generada automáticamente">
              <a:extLst>
                <a:ext uri="{FF2B5EF4-FFF2-40B4-BE49-F238E27FC236}">
                  <a16:creationId xmlns:a16="http://schemas.microsoft.com/office/drawing/2014/main" id="{DA81C81A-CBB6-68D9-7123-2E1737E2A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172" y="2148095"/>
              <a:ext cx="1056172" cy="383472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7B38AE7-2BC0-4655-1653-1DA32F7206B5}"/>
                </a:ext>
              </a:extLst>
            </p:cNvPr>
            <p:cNvGrpSpPr/>
            <p:nvPr/>
          </p:nvGrpSpPr>
          <p:grpSpPr>
            <a:xfrm>
              <a:off x="629452" y="2534875"/>
              <a:ext cx="11304080" cy="2591651"/>
              <a:chOff x="629452" y="2577738"/>
              <a:chExt cx="11304080" cy="2591651"/>
            </a:xfrm>
          </p:grpSpPr>
          <p:pic>
            <p:nvPicPr>
              <p:cNvPr id="39" name="Picture 4" descr="Colsubsidio logo vector in (.EPS, .AI, .CDR) free download">
                <a:extLst>
                  <a:ext uri="{FF2B5EF4-FFF2-40B4-BE49-F238E27FC236}">
                    <a16:creationId xmlns:a16="http://schemas.microsoft.com/office/drawing/2014/main" id="{C76DA87D-58B6-70D5-C1BC-ED8441BFC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1" t="37204" r="9113" b="36034"/>
              <a:stretch/>
            </p:blipFill>
            <p:spPr bwMode="auto">
              <a:xfrm>
                <a:off x="5786035" y="4902564"/>
                <a:ext cx="539305" cy="177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FD30F9E2-7694-C016-9E92-3221EA045EE3}"/>
                  </a:ext>
                </a:extLst>
              </p:cNvPr>
              <p:cNvGrpSpPr/>
              <p:nvPr/>
            </p:nvGrpSpPr>
            <p:grpSpPr>
              <a:xfrm>
                <a:off x="629452" y="2577738"/>
                <a:ext cx="11020745" cy="2591651"/>
                <a:chOff x="248230" y="2412426"/>
                <a:chExt cx="10249030" cy="2701683"/>
              </a:xfrm>
            </p:grpSpPr>
            <p:sp>
              <p:nvSpPr>
                <p:cNvPr id="44" name="Rectángulo 43">
                  <a:extLst>
                    <a:ext uri="{FF2B5EF4-FFF2-40B4-BE49-F238E27FC236}">
                      <a16:creationId xmlns:a16="http://schemas.microsoft.com/office/drawing/2014/main" id="{3F1E9202-5CCF-B259-DE23-06804D44FC82}"/>
                    </a:ext>
                  </a:extLst>
                </p:cNvPr>
                <p:cNvSpPr/>
                <p:nvPr/>
              </p:nvSpPr>
              <p:spPr>
                <a:xfrm>
                  <a:off x="313574" y="3745684"/>
                  <a:ext cx="10183686" cy="86002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F4A27F90-74B6-A041-DF68-D62E8E8CE67A}"/>
                    </a:ext>
                  </a:extLst>
                </p:cNvPr>
                <p:cNvSpPr txBox="1"/>
                <p:nvPr/>
              </p:nvSpPr>
              <p:spPr>
                <a:xfrm>
                  <a:off x="324731" y="2412426"/>
                  <a:ext cx="1202614" cy="10908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1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2001</a:t>
                  </a:r>
                </a:p>
                <a:p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Fundación </a:t>
                  </a: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Titularizadora</a:t>
                  </a:r>
                  <a:endParaRPr lang="es-CO" sz="1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Fin crisis hipotecaria</a:t>
                  </a:r>
                  <a:r>
                    <a:rPr lang="es-CO" sz="10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</a:p>
                <a:p>
                  <a:endParaRPr lang="es-CO" sz="11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6" name="Elipse 45">
                  <a:extLst>
                    <a:ext uri="{FF2B5EF4-FFF2-40B4-BE49-F238E27FC236}">
                      <a16:creationId xmlns:a16="http://schemas.microsoft.com/office/drawing/2014/main" id="{5148567A-9AB8-E511-C47C-BA970E63E728}"/>
                    </a:ext>
                  </a:extLst>
                </p:cNvPr>
                <p:cNvSpPr/>
                <p:nvPr/>
              </p:nvSpPr>
              <p:spPr>
                <a:xfrm>
                  <a:off x="248230" y="3713180"/>
                  <a:ext cx="130688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47" name="Conector recto 46">
                  <a:extLst>
                    <a:ext uri="{FF2B5EF4-FFF2-40B4-BE49-F238E27FC236}">
                      <a16:creationId xmlns:a16="http://schemas.microsoft.com/office/drawing/2014/main" id="{908E49A6-BF45-C05B-540B-4F2F54FA3A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574" y="2585306"/>
                  <a:ext cx="0" cy="114477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Elipse 47">
                  <a:extLst>
                    <a:ext uri="{FF2B5EF4-FFF2-40B4-BE49-F238E27FC236}">
                      <a16:creationId xmlns:a16="http://schemas.microsoft.com/office/drawing/2014/main" id="{0A8BD35B-7F76-47D8-E8DD-7597AF4306CA}"/>
                    </a:ext>
                  </a:extLst>
                </p:cNvPr>
                <p:cNvSpPr/>
                <p:nvPr/>
              </p:nvSpPr>
              <p:spPr>
                <a:xfrm>
                  <a:off x="3531793" y="371443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49" name="Elipse 48">
                  <a:extLst>
                    <a:ext uri="{FF2B5EF4-FFF2-40B4-BE49-F238E27FC236}">
                      <a16:creationId xmlns:a16="http://schemas.microsoft.com/office/drawing/2014/main" id="{96B858C8-04B8-A2C4-0B77-667D30BF64DC}"/>
                    </a:ext>
                  </a:extLst>
                </p:cNvPr>
                <p:cNvSpPr/>
                <p:nvPr/>
              </p:nvSpPr>
              <p:spPr>
                <a:xfrm>
                  <a:off x="9946275" y="3715378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50" name="Conector recto 49">
                  <a:extLst>
                    <a:ext uri="{FF2B5EF4-FFF2-40B4-BE49-F238E27FC236}">
                      <a16:creationId xmlns:a16="http://schemas.microsoft.com/office/drawing/2014/main" id="{0F60C122-629C-6B50-4CB1-A52933CB5A4D}"/>
                    </a:ext>
                  </a:extLst>
                </p:cNvPr>
                <p:cNvCxnSpPr/>
                <p:nvPr/>
              </p:nvCxnSpPr>
              <p:spPr>
                <a:xfrm>
                  <a:off x="3585551" y="3898377"/>
                  <a:ext cx="0" cy="927259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1" name="Imagen 50">
                  <a:extLst>
                    <a:ext uri="{FF2B5EF4-FFF2-40B4-BE49-F238E27FC236}">
                      <a16:creationId xmlns:a16="http://schemas.microsoft.com/office/drawing/2014/main" id="{A205727F-4732-1E75-54DB-1A7D0C4782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3833" t="24235" r="14739" b="20470"/>
                <a:stretch/>
              </p:blipFill>
              <p:spPr>
                <a:xfrm>
                  <a:off x="310817" y="4441252"/>
                  <a:ext cx="691791" cy="358205"/>
                </a:xfrm>
                <a:prstGeom prst="rect">
                  <a:avLst/>
                </a:prstGeom>
              </p:spPr>
            </p:pic>
            <p:pic>
              <p:nvPicPr>
                <p:cNvPr id="52" name="Imagen 51">
                  <a:extLst>
                    <a:ext uri="{FF2B5EF4-FFF2-40B4-BE49-F238E27FC236}">
                      <a16:creationId xmlns:a16="http://schemas.microsoft.com/office/drawing/2014/main" id="{A1DBD125-3B31-9B33-BCB7-0145FE165B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2602" y="4555568"/>
                  <a:ext cx="769485" cy="436129"/>
                </a:xfrm>
                <a:prstGeom prst="rect">
                  <a:avLst/>
                </a:prstGeom>
              </p:spPr>
            </p:pic>
            <p:sp>
              <p:nvSpPr>
                <p:cNvPr id="53" name="Elipse 52">
                  <a:extLst>
                    <a:ext uri="{FF2B5EF4-FFF2-40B4-BE49-F238E27FC236}">
                      <a16:creationId xmlns:a16="http://schemas.microsoft.com/office/drawing/2014/main" id="{80BB6892-77EE-D03A-9890-0369BCFC4D06}"/>
                    </a:ext>
                  </a:extLst>
                </p:cNvPr>
                <p:cNvSpPr/>
                <p:nvPr/>
              </p:nvSpPr>
              <p:spPr>
                <a:xfrm>
                  <a:off x="4943435" y="3710608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54" name="Conector recto 53">
                  <a:extLst>
                    <a:ext uri="{FF2B5EF4-FFF2-40B4-BE49-F238E27FC236}">
                      <a16:creationId xmlns:a16="http://schemas.microsoft.com/office/drawing/2014/main" id="{57F0C595-C679-1488-5E3E-4AC8AF4E16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5234" y="3868839"/>
                  <a:ext cx="0" cy="273737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Elipse 54">
                  <a:extLst>
                    <a:ext uri="{FF2B5EF4-FFF2-40B4-BE49-F238E27FC236}">
                      <a16:creationId xmlns:a16="http://schemas.microsoft.com/office/drawing/2014/main" id="{A0071D25-5ADD-6801-4FF5-74EDC517C363}"/>
                    </a:ext>
                  </a:extLst>
                </p:cNvPr>
                <p:cNvSpPr/>
                <p:nvPr/>
              </p:nvSpPr>
              <p:spPr>
                <a:xfrm>
                  <a:off x="7030734" y="3730379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56" name="Conector recto 55">
                  <a:extLst>
                    <a:ext uri="{FF2B5EF4-FFF2-40B4-BE49-F238E27FC236}">
                      <a16:creationId xmlns:a16="http://schemas.microsoft.com/office/drawing/2014/main" id="{AD4DC736-4B42-0FCF-1902-5BE61257B4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5028" y="3279085"/>
                  <a:ext cx="0" cy="432574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7" name="Picture 6" descr="Titularizadora Colombiana added a cover... - Titularizadora Colombiana">
                  <a:extLst>
                    <a:ext uri="{FF2B5EF4-FFF2-40B4-BE49-F238E27FC236}">
                      <a16:creationId xmlns:a16="http://schemas.microsoft.com/office/drawing/2014/main" id="{92109856-AC0C-CE2D-70F7-B58976D5D9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77" t="7025" r="53329" b="62145"/>
                <a:stretch/>
              </p:blipFill>
              <p:spPr bwMode="auto">
                <a:xfrm>
                  <a:off x="7998740" y="4590931"/>
                  <a:ext cx="367640" cy="2910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Elipse 57">
                  <a:extLst>
                    <a:ext uri="{FF2B5EF4-FFF2-40B4-BE49-F238E27FC236}">
                      <a16:creationId xmlns:a16="http://schemas.microsoft.com/office/drawing/2014/main" id="{6905E28D-CC55-8B9D-159E-51D8625CC549}"/>
                    </a:ext>
                  </a:extLst>
                </p:cNvPr>
                <p:cNvSpPr/>
                <p:nvPr/>
              </p:nvSpPr>
              <p:spPr>
                <a:xfrm>
                  <a:off x="7711526" y="3720460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59" name="Imagen 58">
                  <a:extLst>
                    <a:ext uri="{FF2B5EF4-FFF2-40B4-BE49-F238E27FC236}">
                      <a16:creationId xmlns:a16="http://schemas.microsoft.com/office/drawing/2014/main" id="{FFD22067-F913-4787-3B2B-AE84AA151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28482" b="29093"/>
                <a:stretch/>
              </p:blipFill>
              <p:spPr>
                <a:xfrm>
                  <a:off x="8356680" y="3351649"/>
                  <a:ext cx="679243" cy="195209"/>
                </a:xfrm>
                <a:prstGeom prst="rect">
                  <a:avLst/>
                </a:prstGeom>
              </p:spPr>
            </p:pic>
            <p:sp>
              <p:nvSpPr>
                <p:cNvPr id="60" name="Elipse 59">
                  <a:extLst>
                    <a:ext uri="{FF2B5EF4-FFF2-40B4-BE49-F238E27FC236}">
                      <a16:creationId xmlns:a16="http://schemas.microsoft.com/office/drawing/2014/main" id="{D1CFC4A6-EA11-6767-2C04-34C9B088ED8E}"/>
                    </a:ext>
                  </a:extLst>
                </p:cNvPr>
                <p:cNvSpPr/>
                <p:nvPr/>
              </p:nvSpPr>
              <p:spPr>
                <a:xfrm>
                  <a:off x="8265871" y="3713729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61" name="Conector recto 60">
                  <a:extLst>
                    <a:ext uri="{FF2B5EF4-FFF2-40B4-BE49-F238E27FC236}">
                      <a16:creationId xmlns:a16="http://schemas.microsoft.com/office/drawing/2014/main" id="{F20A38FA-0277-A054-1B78-4EA58DD6B4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1323" y="2867084"/>
                  <a:ext cx="0" cy="84295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2" name="Imagen 61">
                  <a:extLst>
                    <a:ext uri="{FF2B5EF4-FFF2-40B4-BE49-F238E27FC236}">
                      <a16:creationId xmlns:a16="http://schemas.microsoft.com/office/drawing/2014/main" id="{09B5E9A1-89BE-D029-CAAB-7B9E3CC942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8784" t="20084" r="16442" b="28358"/>
                <a:stretch/>
              </p:blipFill>
              <p:spPr>
                <a:xfrm>
                  <a:off x="6016182" y="4645298"/>
                  <a:ext cx="710955" cy="311463"/>
                </a:xfrm>
                <a:prstGeom prst="rect">
                  <a:avLst/>
                </a:prstGeom>
              </p:spPr>
            </p:pic>
            <p:sp>
              <p:nvSpPr>
                <p:cNvPr id="63" name="Elipse 62">
                  <a:extLst>
                    <a:ext uri="{FF2B5EF4-FFF2-40B4-BE49-F238E27FC236}">
                      <a16:creationId xmlns:a16="http://schemas.microsoft.com/office/drawing/2014/main" id="{DB9CF3D9-028C-0826-09DE-04B199C95677}"/>
                    </a:ext>
                  </a:extLst>
                </p:cNvPr>
                <p:cNvSpPr/>
                <p:nvPr/>
              </p:nvSpPr>
              <p:spPr>
                <a:xfrm>
                  <a:off x="5861550" y="3712163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28" name="Conector recto 127">
                  <a:extLst>
                    <a:ext uri="{FF2B5EF4-FFF2-40B4-BE49-F238E27FC236}">
                      <a16:creationId xmlns:a16="http://schemas.microsoft.com/office/drawing/2014/main" id="{07076773-7787-BCEF-C481-6F7C96110D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6779" y="3878505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Elipse 128">
                  <a:extLst>
                    <a:ext uri="{FF2B5EF4-FFF2-40B4-BE49-F238E27FC236}">
                      <a16:creationId xmlns:a16="http://schemas.microsoft.com/office/drawing/2014/main" id="{CDBAF31E-B02B-5E0E-931F-75843B8C26B9}"/>
                    </a:ext>
                  </a:extLst>
                </p:cNvPr>
                <p:cNvSpPr/>
                <p:nvPr/>
              </p:nvSpPr>
              <p:spPr>
                <a:xfrm>
                  <a:off x="4321345" y="372840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30" name="Imagen 129">
                  <a:extLst>
                    <a:ext uri="{FF2B5EF4-FFF2-40B4-BE49-F238E27FC236}">
                      <a16:creationId xmlns:a16="http://schemas.microsoft.com/office/drawing/2014/main" id="{E0072FA1-206F-6917-1CAF-FA1F4C98E9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82582" y="3246455"/>
                  <a:ext cx="347493" cy="337697"/>
                </a:xfrm>
                <a:prstGeom prst="rect">
                  <a:avLst/>
                </a:prstGeom>
              </p:spPr>
            </p:pic>
            <p:pic>
              <p:nvPicPr>
                <p:cNvPr id="131" name="Imagen 130">
                  <a:extLst>
                    <a:ext uri="{FF2B5EF4-FFF2-40B4-BE49-F238E27FC236}">
                      <a16:creationId xmlns:a16="http://schemas.microsoft.com/office/drawing/2014/main" id="{7E57A88E-9E9C-6520-209A-7C9A3C5A53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7413" y="3384972"/>
                  <a:ext cx="599598" cy="266446"/>
                </a:xfrm>
                <a:prstGeom prst="rect">
                  <a:avLst/>
                </a:prstGeom>
              </p:spPr>
            </p:pic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F35C4112-DE84-499F-E61E-5D618AB4E2D0}"/>
                    </a:ext>
                  </a:extLst>
                </p:cNvPr>
                <p:cNvSpPr/>
                <p:nvPr/>
              </p:nvSpPr>
              <p:spPr>
                <a:xfrm>
                  <a:off x="9134445" y="372347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33" name="Conector recto 132">
                  <a:extLst>
                    <a:ext uri="{FF2B5EF4-FFF2-40B4-BE49-F238E27FC236}">
                      <a16:creationId xmlns:a16="http://schemas.microsoft.com/office/drawing/2014/main" id="{1274F5D9-ED87-FC03-743E-B36E687FB4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3412" y="3877277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recto 133">
                  <a:extLst>
                    <a:ext uri="{FF2B5EF4-FFF2-40B4-BE49-F238E27FC236}">
                      <a16:creationId xmlns:a16="http://schemas.microsoft.com/office/drawing/2014/main" id="{7DA33EC0-88EA-9478-0591-0E792ECF09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76865" y="3882248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5" name="Imagen 134">
                  <a:extLst>
                    <a:ext uri="{FF2B5EF4-FFF2-40B4-BE49-F238E27FC236}">
                      <a16:creationId xmlns:a16="http://schemas.microsoft.com/office/drawing/2014/main" id="{B0D56E4D-0DE9-70B1-3C39-2AAC7D85D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98187" y="4652566"/>
                  <a:ext cx="727339" cy="264588"/>
                </a:xfrm>
                <a:prstGeom prst="rect">
                  <a:avLst/>
                </a:prstGeom>
              </p:spPr>
            </p:pic>
            <p:pic>
              <p:nvPicPr>
                <p:cNvPr id="136" name="Imagen 135">
                  <a:extLst>
                    <a:ext uri="{FF2B5EF4-FFF2-40B4-BE49-F238E27FC236}">
                      <a16:creationId xmlns:a16="http://schemas.microsoft.com/office/drawing/2014/main" id="{D98DE25A-A9F1-8C54-A879-E93E8F9739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l="12993" t="21149" r="14517" b="23469"/>
                <a:stretch/>
              </p:blipFill>
              <p:spPr>
                <a:xfrm>
                  <a:off x="760926" y="4895072"/>
                  <a:ext cx="503773" cy="219037"/>
                </a:xfrm>
                <a:prstGeom prst="rect">
                  <a:avLst/>
                </a:prstGeom>
              </p:spPr>
            </p:pic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35A609F4-C472-F609-79B0-B4989F3D6FF6}"/>
                    </a:ext>
                  </a:extLst>
                </p:cNvPr>
                <p:cNvSpPr/>
                <p:nvPr/>
              </p:nvSpPr>
              <p:spPr>
                <a:xfrm>
                  <a:off x="2781510" y="3714987"/>
                  <a:ext cx="130688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pic>
            <p:nvPicPr>
              <p:cNvPr id="41" name="Imagen 40">
                <a:extLst>
                  <a:ext uri="{FF2B5EF4-FFF2-40B4-BE49-F238E27FC236}">
                    <a16:creationId xmlns:a16="http://schemas.microsoft.com/office/drawing/2014/main" id="{4910B453-EFA7-3563-22F3-D9C1A64AD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196403" y="3120608"/>
                <a:ext cx="737129" cy="401769"/>
              </a:xfrm>
              <a:prstGeom prst="rect">
                <a:avLst/>
              </a:prstGeom>
            </p:spPr>
          </p:pic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175B0FEE-81DD-0A6B-851E-8F47AF9F38EB}"/>
                  </a:ext>
                </a:extLst>
              </p:cNvPr>
              <p:cNvSpPr/>
              <p:nvPr/>
            </p:nvSpPr>
            <p:spPr>
              <a:xfrm>
                <a:off x="11638553" y="3821370"/>
                <a:ext cx="126591" cy="1462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3" name="Conector recto 42">
                <a:extLst>
                  <a:ext uri="{FF2B5EF4-FFF2-40B4-BE49-F238E27FC236}">
                    <a16:creationId xmlns:a16="http://schemas.microsoft.com/office/drawing/2014/main" id="{7B6896E7-C5D2-3D7B-A046-CCD1EED13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2517" y="3992069"/>
                <a:ext cx="0" cy="212938"/>
              </a:xfrm>
              <a:prstGeom prst="line">
                <a:avLst/>
              </a:prstGeom>
              <a:ln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1A3A9444-B8D7-3CD8-1328-850B11414E86}"/>
                </a:ext>
              </a:extLst>
            </p:cNvPr>
            <p:cNvSpPr/>
            <p:nvPr/>
          </p:nvSpPr>
          <p:spPr>
            <a:xfrm>
              <a:off x="1172331" y="3799447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536B5176-3B9A-6074-3EC9-424A4628CE91}"/>
                </a:ext>
              </a:extLst>
            </p:cNvPr>
            <p:cNvCxnSpPr>
              <a:cxnSpLocks/>
            </p:cNvCxnSpPr>
            <p:nvPr/>
          </p:nvCxnSpPr>
          <p:spPr>
            <a:xfrm>
              <a:off x="1242595" y="3993045"/>
              <a:ext cx="0" cy="21293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38DEDAF0-422D-7D31-E3C1-657141FFAADC}"/>
                </a:ext>
              </a:extLst>
            </p:cNvPr>
            <p:cNvSpPr/>
            <p:nvPr/>
          </p:nvSpPr>
          <p:spPr>
            <a:xfrm>
              <a:off x="1965560" y="3789471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82E7AFF4-39C7-CA1C-3507-10EA448E4854}"/>
                </a:ext>
              </a:extLst>
            </p:cNvPr>
            <p:cNvCxnSpPr>
              <a:cxnSpLocks/>
            </p:cNvCxnSpPr>
            <p:nvPr/>
          </p:nvCxnSpPr>
          <p:spPr>
            <a:xfrm>
              <a:off x="2035820" y="3247713"/>
              <a:ext cx="0" cy="563527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8FD3B0F-699D-8A03-05FF-C835BB27F251}"/>
                </a:ext>
              </a:extLst>
            </p:cNvPr>
            <p:cNvSpPr txBox="1"/>
            <p:nvPr/>
          </p:nvSpPr>
          <p:spPr>
            <a:xfrm>
              <a:off x="2066761" y="3086369"/>
              <a:ext cx="895218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2004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Primera emisión TECH</a:t>
              </a: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4D2F71D-5C8E-421E-BF50-2D46C7435CDB}"/>
                </a:ext>
              </a:extLst>
            </p:cNvPr>
            <p:cNvSpPr/>
            <p:nvPr/>
          </p:nvSpPr>
          <p:spPr>
            <a:xfrm>
              <a:off x="2583708" y="3794713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0C7EF81-A433-6BFE-045A-D12750130347}"/>
                </a:ext>
              </a:extLst>
            </p:cNvPr>
            <p:cNvCxnSpPr>
              <a:cxnSpLocks/>
            </p:cNvCxnSpPr>
            <p:nvPr/>
          </p:nvCxnSpPr>
          <p:spPr>
            <a:xfrm>
              <a:off x="2655026" y="3992069"/>
              <a:ext cx="0" cy="21293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ECC4DCC-BE73-F50D-B974-BBAC345E5394}"/>
                </a:ext>
              </a:extLst>
            </p:cNvPr>
            <p:cNvSpPr txBox="1"/>
            <p:nvPr/>
          </p:nvSpPr>
          <p:spPr>
            <a:xfrm>
              <a:off x="2627373" y="3986242"/>
              <a:ext cx="105385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2006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Premio Mejor entidad no Bancaria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Latam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78235F02-5E4C-6441-66A5-0018C4F0BC15}"/>
                </a:ext>
              </a:extLst>
            </p:cNvPr>
            <p:cNvCxnSpPr>
              <a:cxnSpLocks/>
            </p:cNvCxnSpPr>
            <p:nvPr/>
          </p:nvCxnSpPr>
          <p:spPr>
            <a:xfrm>
              <a:off x="3423743" y="3236467"/>
              <a:ext cx="0" cy="54797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0E17349-A88E-ED55-C739-C9FC3AB5D4AB}"/>
                </a:ext>
              </a:extLst>
            </p:cNvPr>
            <p:cNvSpPr txBox="1"/>
            <p:nvPr/>
          </p:nvSpPr>
          <p:spPr>
            <a:xfrm>
              <a:off x="3383197" y="3090622"/>
              <a:ext cx="102994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2009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Titularizadora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Peruana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72120CA2-4D49-D1D6-5D01-3EFE6AA5DA3F}"/>
                </a:ext>
              </a:extLst>
            </p:cNvPr>
            <p:cNvSpPr txBox="1"/>
            <p:nvPr/>
          </p:nvSpPr>
          <p:spPr>
            <a:xfrm>
              <a:off x="4215709" y="3989626"/>
              <a:ext cx="1063956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 beneficio tributario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Emisiones  por COP 10bn</a:t>
              </a: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89FE6DF-9C29-C5DC-A826-6691F1EE45EB}"/>
                </a:ext>
              </a:extLst>
            </p:cNvPr>
            <p:cNvSpPr txBox="1"/>
            <p:nvPr/>
          </p:nvSpPr>
          <p:spPr>
            <a:xfrm>
              <a:off x="5079264" y="2565336"/>
              <a:ext cx="1098253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2014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1ra titularización originador público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0349C4EF-9E0A-674C-7E99-10E771AD1C8F}"/>
                </a:ext>
              </a:extLst>
            </p:cNvPr>
            <p:cNvSpPr txBox="1"/>
            <p:nvPr/>
          </p:nvSpPr>
          <p:spPr>
            <a:xfrm>
              <a:off x="5699795" y="3982538"/>
              <a:ext cx="100930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2015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Titularización no hipotecaria: Libranzas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1F651663-787A-7564-D43A-6F3E3D554446}"/>
                </a:ext>
              </a:extLst>
            </p:cNvPr>
            <p:cNvCxnSpPr>
              <a:cxnSpLocks/>
            </p:cNvCxnSpPr>
            <p:nvPr/>
          </p:nvCxnSpPr>
          <p:spPr>
            <a:xfrm>
              <a:off x="5071721" y="2713085"/>
              <a:ext cx="0" cy="109815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4F4B9AA7-A980-5D2C-CE5F-D7D19485255B}"/>
                </a:ext>
              </a:extLst>
            </p:cNvPr>
            <p:cNvSpPr txBox="1"/>
            <p:nvPr/>
          </p:nvSpPr>
          <p:spPr>
            <a:xfrm>
              <a:off x="6745633" y="3964107"/>
              <a:ext cx="107907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Titularización Cartera comercial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36F7005D-1C45-0E55-92AE-38811FC046FB}"/>
                </a:ext>
              </a:extLst>
            </p:cNvPr>
            <p:cNvSpPr txBox="1"/>
            <p:nvPr/>
          </p:nvSpPr>
          <p:spPr>
            <a:xfrm>
              <a:off x="6686805" y="2769678"/>
              <a:ext cx="110371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1ra titularización hipotecaria no bancaria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29EA0F4D-32E5-8733-41F3-5559D4042F3A}"/>
                </a:ext>
              </a:extLst>
            </p:cNvPr>
            <p:cNvCxnSpPr>
              <a:cxnSpLocks/>
            </p:cNvCxnSpPr>
            <p:nvPr/>
          </p:nvCxnSpPr>
          <p:spPr>
            <a:xfrm>
              <a:off x="6735699" y="2992110"/>
              <a:ext cx="0" cy="808633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D632BA9D-F696-0125-5170-1B5FF683A167}"/>
                </a:ext>
              </a:extLst>
            </p:cNvPr>
            <p:cNvSpPr txBox="1"/>
            <p:nvPr/>
          </p:nvSpPr>
          <p:spPr>
            <a:xfrm>
              <a:off x="7999612" y="2411619"/>
              <a:ext cx="105385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2017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Titularización libranzas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0" name="Picture 2" descr="Como Sacar el Certificado Compensar ▷【julio 2023 】">
              <a:extLst>
                <a:ext uri="{FF2B5EF4-FFF2-40B4-BE49-F238E27FC236}">
                  <a16:creationId xmlns:a16="http://schemas.microsoft.com/office/drawing/2014/main" id="{5D90CB73-8228-1426-3135-FD46457669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" t="22111" r="31749" b="30903"/>
            <a:stretch/>
          </p:blipFill>
          <p:spPr bwMode="auto">
            <a:xfrm>
              <a:off x="8011441" y="2969785"/>
              <a:ext cx="650505" cy="215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7C7B01D5-2543-3974-4F7F-F2A0A0AD0486}"/>
                </a:ext>
              </a:extLst>
            </p:cNvPr>
            <p:cNvSpPr txBox="1"/>
            <p:nvPr/>
          </p:nvSpPr>
          <p:spPr>
            <a:xfrm>
              <a:off x="8714982" y="3946369"/>
              <a:ext cx="10538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2018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Titularización Inmobiliaria 1er tramo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1B3726B7-CC6F-9A59-A831-49349DC18804}"/>
                </a:ext>
              </a:extLst>
            </p:cNvPr>
            <p:cNvSpPr txBox="1"/>
            <p:nvPr/>
          </p:nvSpPr>
          <p:spPr>
            <a:xfrm>
              <a:off x="9262562" y="2754045"/>
              <a:ext cx="10538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2019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1ra titularización Vehículos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DB0E3AF6-CC62-DD26-9871-BEB80AD81374}"/>
                </a:ext>
              </a:extLst>
            </p:cNvPr>
            <p:cNvSpPr txBox="1"/>
            <p:nvPr/>
          </p:nvSpPr>
          <p:spPr>
            <a:xfrm>
              <a:off x="11071277" y="2509337"/>
              <a:ext cx="102476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2022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1ra Titularización Social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E38898BD-24A9-D743-EDCB-7565951A8EFE}"/>
                </a:ext>
              </a:extLst>
            </p:cNvPr>
            <p:cNvCxnSpPr>
              <a:cxnSpLocks/>
            </p:cNvCxnSpPr>
            <p:nvPr/>
          </p:nvCxnSpPr>
          <p:spPr>
            <a:xfrm>
              <a:off x="11118436" y="2687389"/>
              <a:ext cx="0" cy="109815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97E08786-D62B-66F6-BE17-160CF2BA4604}"/>
                </a:ext>
              </a:extLst>
            </p:cNvPr>
            <p:cNvCxnSpPr>
              <a:cxnSpLocks/>
            </p:cNvCxnSpPr>
            <p:nvPr/>
          </p:nvCxnSpPr>
          <p:spPr>
            <a:xfrm>
              <a:off x="10254703" y="3230532"/>
              <a:ext cx="0" cy="54797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BFD8D2DD-C73C-2AB7-3850-CD2DD748C2E5}"/>
                </a:ext>
              </a:extLst>
            </p:cNvPr>
            <p:cNvSpPr txBox="1"/>
            <p:nvPr/>
          </p:nvSpPr>
          <p:spPr>
            <a:xfrm>
              <a:off x="10188922" y="2960522"/>
              <a:ext cx="80438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Segundo tramo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7" name="Picture 6" descr="Titularizadora Colombiana added a cover... - Titularizadora Colombiana">
              <a:extLst>
                <a:ext uri="{FF2B5EF4-FFF2-40B4-BE49-F238E27FC236}">
                  <a16:creationId xmlns:a16="http://schemas.microsoft.com/office/drawing/2014/main" id="{41F6EBD4-D6B9-0C76-0FF1-7178E1F0FA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7" t="7025" r="53329" b="62145"/>
            <a:stretch/>
          </p:blipFill>
          <p:spPr bwMode="auto">
            <a:xfrm>
              <a:off x="10308741" y="3483201"/>
              <a:ext cx="395322" cy="279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6B6E0744-1E14-90B4-8B36-D3F53F1F3538}"/>
                </a:ext>
              </a:extLst>
            </p:cNvPr>
            <p:cNvSpPr txBox="1"/>
            <p:nvPr/>
          </p:nvSpPr>
          <p:spPr>
            <a:xfrm>
              <a:off x="10216370" y="3920926"/>
              <a:ext cx="94199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Titularización República Dominicana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4F78EB35-FEDC-47DF-4174-EB31EA45D06E}"/>
              </a:ext>
            </a:extLst>
          </p:cNvPr>
          <p:cNvSpPr txBox="1"/>
          <p:nvPr/>
        </p:nvSpPr>
        <p:spPr>
          <a:xfrm>
            <a:off x="8185146" y="3092659"/>
            <a:ext cx="10538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rgbClr val="002060"/>
                </a:solidFill>
              </a:rPr>
              <a:t>1</a:t>
            </a:r>
            <a:r>
              <a:rPr lang="es-CO" sz="1050" baseline="30000" dirty="0">
                <a:solidFill>
                  <a:srgbClr val="002060"/>
                </a:solidFill>
              </a:rPr>
              <a:t>r</a:t>
            </a:r>
            <a:r>
              <a:rPr lang="es-CO" sz="1050" dirty="0">
                <a:solidFill>
                  <a:srgbClr val="002060"/>
                </a:solidFill>
              </a:rPr>
              <a:t> lugar monto emitido BVC</a:t>
            </a:r>
            <a:endParaRPr lang="es-CO" sz="1200" b="1" dirty="0"/>
          </a:p>
        </p:txBody>
      </p: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64333" y="420156"/>
            <a:ext cx="6330379" cy="505008"/>
          </a:xfrm>
          <a:prstGeom prst="round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Historia</a:t>
            </a:r>
            <a:endParaRPr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E8DD36-9620-1D4F-6ABF-FEB3799259DE}"/>
              </a:ext>
            </a:extLst>
          </p:cNvPr>
          <p:cNvSpPr txBox="1"/>
          <p:nvPr/>
        </p:nvSpPr>
        <p:spPr>
          <a:xfrm>
            <a:off x="5108940" y="1369622"/>
            <a:ext cx="34202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Emisión de Títulos Valores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respaldados por los flujos de caja de los activos subyacentes</a:t>
            </a:r>
            <a:endParaRPr lang="en-US" sz="1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7AFC4031-7E93-51CB-BD0F-BD3BE65A4DE1}"/>
              </a:ext>
            </a:extLst>
          </p:cNvPr>
          <p:cNvSpPr/>
          <p:nvPr/>
        </p:nvSpPr>
        <p:spPr>
          <a:xfrm>
            <a:off x="3444315" y="1284554"/>
            <a:ext cx="1714340" cy="724648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Definición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ABF083-C819-D18A-831B-31ACF8C17E1E}"/>
              </a:ext>
            </a:extLst>
          </p:cNvPr>
          <p:cNvSpPr txBox="1"/>
          <p:nvPr/>
        </p:nvSpPr>
        <p:spPr>
          <a:xfrm>
            <a:off x="11086062" y="4335558"/>
            <a:ext cx="94199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</a:p>
          <a:p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Más grande titularización de vehículos</a:t>
            </a:r>
            <a:endParaRPr lang="es-C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Banco Finandina. - YouTube">
            <a:extLst>
              <a:ext uri="{FF2B5EF4-FFF2-40B4-BE49-F238E27FC236}">
                <a16:creationId xmlns:a16="http://schemas.microsoft.com/office/drawing/2014/main" id="{BDF48341-0DC0-CADB-5CC7-B50B1314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652" y="5092576"/>
            <a:ext cx="714815" cy="7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5112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45"/>
          <p:cNvSpPr>
            <a:spLocks noGrp="1"/>
          </p:cNvSpPr>
          <p:nvPr>
            <p:ph type="title"/>
          </p:nvPr>
        </p:nvSpPr>
        <p:spPr>
          <a:xfrm>
            <a:off x="986276" y="365122"/>
            <a:ext cx="7058086" cy="505008"/>
          </a:xfrm>
          <a:prstGeom prst="roundRect">
            <a:avLst/>
          </a:prstGeom>
          <a:solidFill>
            <a:srgbClr val="00093C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x-none" sz="26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Esquema Titularización</a:t>
            </a:r>
            <a:endParaRPr sz="26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3851917-B2BF-F862-6677-C32A5487ADC8}"/>
              </a:ext>
            </a:extLst>
          </p:cNvPr>
          <p:cNvGrpSpPr/>
          <p:nvPr/>
        </p:nvGrpSpPr>
        <p:grpSpPr>
          <a:xfrm>
            <a:off x="4465618" y="1638002"/>
            <a:ext cx="3400717" cy="815974"/>
            <a:chOff x="4279941" y="809491"/>
            <a:chExt cx="3517460" cy="92038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AE5A2D8-641B-F4BD-EF06-A66F5B784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1"/>
              <a:ext cx="3517460" cy="920381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9CF52C3-3939-CDFD-9DA1-97AA738CC322}"/>
                </a:ext>
              </a:extLst>
            </p:cNvPr>
            <p:cNvSpPr/>
            <p:nvPr/>
          </p:nvSpPr>
          <p:spPr>
            <a:xfrm>
              <a:off x="4843426" y="897840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Titularizadora Colombiana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1285F8A8-7AE2-CE1B-6297-76997778B86F}"/>
              </a:ext>
            </a:extLst>
          </p:cNvPr>
          <p:cNvSpPr txBox="1"/>
          <p:nvPr/>
        </p:nvSpPr>
        <p:spPr>
          <a:xfrm>
            <a:off x="4905940" y="2208566"/>
            <a:ext cx="27142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Estructura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Coloca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C559722-6ACF-2728-7483-40AF1449545F}"/>
              </a:ext>
            </a:extLst>
          </p:cNvPr>
          <p:cNvGrpSpPr/>
          <p:nvPr/>
        </p:nvGrpSpPr>
        <p:grpSpPr>
          <a:xfrm>
            <a:off x="1822054" y="3167300"/>
            <a:ext cx="3382280" cy="815974"/>
            <a:chOff x="4279941" y="809492"/>
            <a:chExt cx="4202965" cy="92038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7F40616-0CD6-4BF9-9AD5-B32FBC5C0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2"/>
              <a:ext cx="3604728" cy="920381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35ED2C6-A693-5884-B276-BBADCC0C35FA}"/>
                </a:ext>
              </a:extLst>
            </p:cNvPr>
            <p:cNvSpPr/>
            <p:nvPr/>
          </p:nvSpPr>
          <p:spPr>
            <a:xfrm>
              <a:off x="5643198" y="926945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Originadores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49C23BFB-6320-D964-F17B-6B0C5D5C9BAF}"/>
              </a:ext>
            </a:extLst>
          </p:cNvPr>
          <p:cNvGrpSpPr/>
          <p:nvPr/>
        </p:nvGrpSpPr>
        <p:grpSpPr>
          <a:xfrm>
            <a:off x="7684105" y="3170684"/>
            <a:ext cx="2947891" cy="815974"/>
            <a:chOff x="4279941" y="809492"/>
            <a:chExt cx="3517460" cy="92038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2CA04E3-D5FA-0412-C918-B2D3CEF3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2"/>
              <a:ext cx="3517460" cy="920381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8607294-244D-EB95-EEC8-E11E3A2AB74F}"/>
                </a:ext>
              </a:extLst>
            </p:cNvPr>
            <p:cNvSpPr/>
            <p:nvPr/>
          </p:nvSpPr>
          <p:spPr>
            <a:xfrm>
              <a:off x="4864152" y="945274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Inversionistas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9E2722-CE78-6CDF-6FB9-CE1B37E4B6A8}"/>
              </a:ext>
            </a:extLst>
          </p:cNvPr>
          <p:cNvSpPr txBox="1"/>
          <p:nvPr/>
        </p:nvSpPr>
        <p:spPr>
          <a:xfrm>
            <a:off x="8044362" y="3715166"/>
            <a:ext cx="22801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Institucionales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Corporativos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Personas Naturales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Otros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AB1E420-D66E-8395-E587-A486DACE2657}"/>
              </a:ext>
            </a:extLst>
          </p:cNvPr>
          <p:cNvGrpSpPr/>
          <p:nvPr/>
        </p:nvGrpSpPr>
        <p:grpSpPr>
          <a:xfrm>
            <a:off x="4475457" y="4638702"/>
            <a:ext cx="3400717" cy="815974"/>
            <a:chOff x="4279941" y="809492"/>
            <a:chExt cx="3517460" cy="92038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185E136-F6EC-2667-B78F-B77479571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2"/>
              <a:ext cx="3517460" cy="920381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C2E46A9-0824-F7F1-1423-DDAD5BCB4A86}"/>
                </a:ext>
              </a:extLst>
            </p:cNvPr>
            <p:cNvSpPr/>
            <p:nvPr/>
          </p:nvSpPr>
          <p:spPr>
            <a:xfrm>
              <a:off x="4912413" y="916322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Garantías 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5EB913E-0E95-80EB-5DD3-9E2C537E4D48}"/>
              </a:ext>
            </a:extLst>
          </p:cNvPr>
          <p:cNvSpPr txBox="1"/>
          <p:nvPr/>
        </p:nvSpPr>
        <p:spPr>
          <a:xfrm>
            <a:off x="5044182" y="5194110"/>
            <a:ext cx="27142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Internas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Externas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4C0896D-9EC2-8D0E-3511-9048555A9AD7}"/>
              </a:ext>
            </a:extLst>
          </p:cNvPr>
          <p:cNvSpPr txBox="1"/>
          <p:nvPr/>
        </p:nvSpPr>
        <p:spPr>
          <a:xfrm>
            <a:off x="2219116" y="3896797"/>
            <a:ext cx="27142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Originan</a:t>
            </a: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latin typeface="Segoe UI" panose="020B0502040204020203" pitchFamily="34" charset="0"/>
                <a:cs typeface="Segoe UI" panose="020B0502040204020203" pitchFamily="34" charset="0"/>
              </a:rPr>
              <a:t>Transfieren y administran activos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4E0BF5B-1461-F18C-FF23-DBA52D03338F}"/>
              </a:ext>
            </a:extLst>
          </p:cNvPr>
          <p:cNvSpPr/>
          <p:nvPr/>
        </p:nvSpPr>
        <p:spPr>
          <a:xfrm>
            <a:off x="6464963" y="3406275"/>
            <a:ext cx="833957" cy="484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D75BA58-541B-E004-3E8A-5B90A6084029}"/>
              </a:ext>
            </a:extLst>
          </p:cNvPr>
          <p:cNvSpPr/>
          <p:nvPr/>
        </p:nvSpPr>
        <p:spPr>
          <a:xfrm>
            <a:off x="4963873" y="3262176"/>
            <a:ext cx="2503795" cy="484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SPV </a:t>
            </a:r>
          </a:p>
          <a:p>
            <a:pPr algn="ctr"/>
            <a:r>
              <a:rPr lang="es-419" sz="1200" b="1" u="sng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Universalidad</a:t>
            </a:r>
          </a:p>
          <a:p>
            <a:pPr algn="ctr"/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Créditos/Inmuebles (Activo)</a:t>
            </a:r>
          </a:p>
          <a:p>
            <a:pPr algn="ctr"/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Títulos (Pasivo)</a:t>
            </a:r>
            <a:endParaRPr lang="es-ES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írculo: vacío 20">
            <a:extLst>
              <a:ext uri="{FF2B5EF4-FFF2-40B4-BE49-F238E27FC236}">
                <a16:creationId xmlns:a16="http://schemas.microsoft.com/office/drawing/2014/main" id="{22564852-12BD-3339-A767-45E633A9725A}"/>
              </a:ext>
            </a:extLst>
          </p:cNvPr>
          <p:cNvSpPr/>
          <p:nvPr/>
        </p:nvSpPr>
        <p:spPr>
          <a:xfrm>
            <a:off x="4865516" y="2696459"/>
            <a:ext cx="2714226" cy="1894888"/>
          </a:xfrm>
          <a:prstGeom prst="donut">
            <a:avLst>
              <a:gd name="adj" fmla="val 3054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4DC2C82-B4FE-3812-26B8-0C5BBF286A24}"/>
              </a:ext>
            </a:extLst>
          </p:cNvPr>
          <p:cNvGrpSpPr/>
          <p:nvPr/>
        </p:nvGrpSpPr>
        <p:grpSpPr>
          <a:xfrm>
            <a:off x="5571824" y="3586614"/>
            <a:ext cx="1441120" cy="434966"/>
            <a:chOff x="4964976" y="2554553"/>
            <a:chExt cx="1600807" cy="487442"/>
          </a:xfrm>
          <a:solidFill>
            <a:srgbClr val="C00000"/>
          </a:solidFill>
        </p:grpSpPr>
        <p:pic>
          <p:nvPicPr>
            <p:cNvPr id="23" name="Gráfico 22" descr="Coche">
              <a:extLst>
                <a:ext uri="{FF2B5EF4-FFF2-40B4-BE49-F238E27FC236}">
                  <a16:creationId xmlns:a16="http://schemas.microsoft.com/office/drawing/2014/main" id="{235044F6-1615-E543-815B-F4AE5B974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04859" y="2637794"/>
              <a:ext cx="404201" cy="404201"/>
            </a:xfrm>
            <a:prstGeom prst="rect">
              <a:avLst/>
            </a:prstGeom>
          </p:spPr>
        </p:pic>
        <p:pic>
          <p:nvPicPr>
            <p:cNvPr id="24" name="Gráfico 23" descr="Hogar">
              <a:extLst>
                <a:ext uri="{FF2B5EF4-FFF2-40B4-BE49-F238E27FC236}">
                  <a16:creationId xmlns:a16="http://schemas.microsoft.com/office/drawing/2014/main" id="{DE95FC76-4090-14B2-5A95-2B9ABFE7F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64976" y="2683629"/>
              <a:ext cx="283149" cy="283149"/>
            </a:xfrm>
            <a:prstGeom prst="rect">
              <a:avLst/>
            </a:prstGeom>
          </p:spPr>
        </p:pic>
        <p:pic>
          <p:nvPicPr>
            <p:cNvPr id="25" name="Gráfico 24" descr="Ciudad">
              <a:extLst>
                <a:ext uri="{FF2B5EF4-FFF2-40B4-BE49-F238E27FC236}">
                  <a16:creationId xmlns:a16="http://schemas.microsoft.com/office/drawing/2014/main" id="{C0C74A50-64DD-18C1-421A-CE4C0F530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75988" y="2647342"/>
              <a:ext cx="355725" cy="355725"/>
            </a:xfrm>
            <a:prstGeom prst="rect">
              <a:avLst/>
            </a:prstGeom>
          </p:spPr>
        </p:pic>
        <p:pic>
          <p:nvPicPr>
            <p:cNvPr id="26" name="Gráfico 25" descr="Grúa">
              <a:extLst>
                <a:ext uri="{FF2B5EF4-FFF2-40B4-BE49-F238E27FC236}">
                  <a16:creationId xmlns:a16="http://schemas.microsoft.com/office/drawing/2014/main" id="{753471C7-1977-AF3A-15CD-A871FC8F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95988" y="2554553"/>
              <a:ext cx="369795" cy="387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247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45">
            <a:extLst>
              <a:ext uri="{FF2B5EF4-FFF2-40B4-BE49-F238E27FC236}">
                <a16:creationId xmlns:a16="http://schemas.microsoft.com/office/drawing/2014/main" id="{B9368DA1-3B3B-6CA1-5F3D-20A227284557}"/>
              </a:ext>
            </a:extLst>
          </p:cNvPr>
          <p:cNvSpPr txBox="1">
            <a:spLocks/>
          </p:cNvSpPr>
          <p:nvPr/>
        </p:nvSpPr>
        <p:spPr>
          <a:xfrm>
            <a:off x="981777" y="237247"/>
            <a:ext cx="7924098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CO" sz="2000" dirty="0"/>
              <a:t>Vehículo de titularización – Universalidad (concepto jurídico)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C5A8862-CDAE-434C-F3D4-484799236C0D}"/>
              </a:ext>
            </a:extLst>
          </p:cNvPr>
          <p:cNvSpPr/>
          <p:nvPr/>
        </p:nvSpPr>
        <p:spPr>
          <a:xfrm>
            <a:off x="7397150" y="5122369"/>
            <a:ext cx="4017662" cy="10529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18834C3-C310-4997-17C0-07F791443A4F}"/>
              </a:ext>
            </a:extLst>
          </p:cNvPr>
          <p:cNvSpPr/>
          <p:nvPr/>
        </p:nvSpPr>
        <p:spPr>
          <a:xfrm>
            <a:off x="6711453" y="3289515"/>
            <a:ext cx="4464547" cy="125310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2ED5076-5424-0A8C-90EE-33FAA7563172}"/>
              </a:ext>
            </a:extLst>
          </p:cNvPr>
          <p:cNvSpPr/>
          <p:nvPr/>
        </p:nvSpPr>
        <p:spPr>
          <a:xfrm>
            <a:off x="170939" y="5001475"/>
            <a:ext cx="4251772" cy="12739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B312EBC-9093-3FE6-6A8E-E2170E0DC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149053"/>
              </p:ext>
            </p:extLst>
          </p:nvPr>
        </p:nvGraphicFramePr>
        <p:xfrm>
          <a:off x="3186302" y="3410202"/>
          <a:ext cx="5313367" cy="286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42D810-5860-198E-76A1-CB61D3B100E8}"/>
              </a:ext>
            </a:extLst>
          </p:cNvPr>
          <p:cNvSpPr txBox="1"/>
          <p:nvPr/>
        </p:nvSpPr>
        <p:spPr>
          <a:xfrm>
            <a:off x="602437" y="1641830"/>
            <a:ext cx="2464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Marco Jurídico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Especial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5CAB4C-48E5-23A2-7A79-36110F33C676}"/>
              </a:ext>
            </a:extLst>
          </p:cNvPr>
          <p:cNvSpPr txBox="1"/>
          <p:nvPr/>
        </p:nvSpPr>
        <p:spPr>
          <a:xfrm>
            <a:off x="3745908" y="802598"/>
            <a:ext cx="71094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dirty="0">
              <a:solidFill>
                <a:srgbClr val="3F3F3F"/>
              </a:solidFill>
              <a:latin typeface="Calibri" panose="020F0502020204030204"/>
            </a:endParaRPr>
          </a:p>
          <a:p>
            <a:pPr marL="190510" indent="-190510">
              <a:buBlip>
                <a:blip r:embed="rId7"/>
              </a:buBlip>
              <a:defRPr/>
            </a:pPr>
            <a:r>
              <a:rPr lang="es-CO" altLang="es-CO" sz="1600" dirty="0">
                <a:solidFill>
                  <a:prstClr val="black"/>
                </a:solidFill>
                <a:cs typeface="Arial" charset="0"/>
              </a:rPr>
              <a:t>Permite la creación de un </a:t>
            </a:r>
            <a:r>
              <a:rPr lang="es-CO" altLang="es-CO" sz="1600" b="1" dirty="0">
                <a:solidFill>
                  <a:srgbClr val="002060"/>
                </a:solidFill>
                <a:cs typeface="Arial" charset="0"/>
              </a:rPr>
              <a:t>SPV (Universalidad)  </a:t>
            </a:r>
            <a:r>
              <a:rPr lang="es-CO" altLang="es-CO" sz="1600" dirty="0">
                <a:solidFill>
                  <a:prstClr val="black"/>
                </a:solidFill>
                <a:cs typeface="Arial" charset="0"/>
              </a:rPr>
              <a:t>que empaqueta activos, sus garantías y derechos y cuenta con </a:t>
            </a:r>
            <a:r>
              <a:rPr lang="es-CO" altLang="es-CO" sz="1600" b="1" dirty="0">
                <a:solidFill>
                  <a:srgbClr val="002060"/>
                </a:solidFill>
                <a:cs typeface="Arial" charset="0"/>
              </a:rPr>
              <a:t>separación jurídica, financiera y contable del Originador</a:t>
            </a:r>
            <a:r>
              <a:rPr lang="es-CO" altLang="es-CO" sz="1600" dirty="0">
                <a:solidFill>
                  <a:prstClr val="black"/>
                </a:solidFill>
                <a:cs typeface="Arial" charset="0"/>
              </a:rPr>
              <a:t> del activo subyacente y</a:t>
            </a:r>
            <a:r>
              <a:rPr lang="es-CO" altLang="es-CO" sz="1600" b="1" dirty="0">
                <a:solidFill>
                  <a:srgbClr val="002060"/>
                </a:solidFill>
                <a:cs typeface="Arial" charset="0"/>
              </a:rPr>
              <a:t> Titularizadora </a:t>
            </a:r>
          </a:p>
          <a:p>
            <a:pPr marL="190510" indent="-190510">
              <a:buBlip>
                <a:blip r:embed="rId7"/>
              </a:buBlip>
              <a:defRPr/>
            </a:pPr>
            <a:endParaRPr lang="es-CO" altLang="es-CO" sz="1600" b="1" dirty="0">
              <a:solidFill>
                <a:srgbClr val="002060"/>
              </a:solidFill>
              <a:cs typeface="Arial" charset="0"/>
            </a:endParaRPr>
          </a:p>
          <a:p>
            <a:pPr marL="190510" indent="-190510">
              <a:buBlip>
                <a:blip r:embed="rId7"/>
              </a:buBlip>
              <a:defRPr/>
            </a:pPr>
            <a:r>
              <a:rPr lang="es-ES" altLang="es-CO" sz="1600" dirty="0">
                <a:solidFill>
                  <a:prstClr val="black"/>
                </a:solidFill>
                <a:cs typeface="Arial" charset="0"/>
              </a:rPr>
              <a:t>Considerando que la Universalidad no tiene personería jurídica propia, el emisor es la Titularizadora con cargo a la Universalidad</a:t>
            </a:r>
            <a:endParaRPr lang="en-US" altLang="es-E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2F7AD6-A068-BF37-5B1D-D025E785879E}"/>
              </a:ext>
            </a:extLst>
          </p:cNvPr>
          <p:cNvSpPr txBox="1"/>
          <p:nvPr/>
        </p:nvSpPr>
        <p:spPr>
          <a:xfrm>
            <a:off x="339832" y="5236332"/>
            <a:ext cx="39433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</a:pP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Universalidad separa los activos del patrimonio del Originador y del Emisor  financiera, jurídica y contablemente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33E9B3-638D-C8BD-C712-DBB88EB485E8}"/>
              </a:ext>
            </a:extLst>
          </p:cNvPr>
          <p:cNvSpPr txBox="1"/>
          <p:nvPr/>
        </p:nvSpPr>
        <p:spPr>
          <a:xfrm>
            <a:off x="6839220" y="3439012"/>
            <a:ext cx="42312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SzTx/>
              <a:tabLst/>
            </a:pP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son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transferidos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no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pueden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ser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devueltos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Originador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Los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flujos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caja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pertenecen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 SPV y son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dedicados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pago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títulos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emitidos</a:t>
            </a:r>
            <a:endParaRPr lang="en-US" altLang="es-E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6E49EC-1B9F-CAF6-DDC6-857DE2E60BE4}"/>
              </a:ext>
            </a:extLst>
          </p:cNvPr>
          <p:cNvSpPr txBox="1"/>
          <p:nvPr/>
        </p:nvSpPr>
        <p:spPr>
          <a:xfrm>
            <a:off x="7556675" y="5328122"/>
            <a:ext cx="3726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SzTx/>
              <a:tabLst/>
            </a:pP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Activos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son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inmunes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bancarrota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Originador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de la Titularizadora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38561BA-046D-07AD-EEFC-99CA8963E8FB}"/>
              </a:ext>
            </a:extLst>
          </p:cNvPr>
          <p:cNvSpPr txBox="1"/>
          <p:nvPr/>
        </p:nvSpPr>
        <p:spPr>
          <a:xfrm>
            <a:off x="2513795" y="3648601"/>
            <a:ext cx="2464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SPV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(Universalidad)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F03CC936-40B7-44AF-9EBB-71C2314F8724}"/>
              </a:ext>
            </a:extLst>
          </p:cNvPr>
          <p:cNvSpPr/>
          <p:nvPr/>
        </p:nvSpPr>
        <p:spPr>
          <a:xfrm>
            <a:off x="3287050" y="852792"/>
            <a:ext cx="238470" cy="220536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531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45"/>
          <p:cNvSpPr txBox="1">
            <a:spLocks/>
          </p:cNvSpPr>
          <p:nvPr/>
        </p:nvSpPr>
        <p:spPr>
          <a:xfrm>
            <a:off x="981776" y="454234"/>
            <a:ext cx="9762423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C2230C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CO" dirty="0"/>
              <a:t>Vehículo de titularización - Universalidad</a:t>
            </a:r>
          </a:p>
        </p:txBody>
      </p:sp>
      <p:grpSp>
        <p:nvGrpSpPr>
          <p:cNvPr id="3" name="1 Grupo">
            <a:extLst>
              <a:ext uri="{FF2B5EF4-FFF2-40B4-BE49-F238E27FC236}">
                <a16:creationId xmlns:a16="http://schemas.microsoft.com/office/drawing/2014/main" id="{F95D32DB-13A1-2AC0-3B04-97BF3C6D1F09}"/>
              </a:ext>
            </a:extLst>
          </p:cNvPr>
          <p:cNvGrpSpPr>
            <a:grpSpLocks/>
          </p:cNvGrpSpPr>
          <p:nvPr/>
        </p:nvGrpSpPr>
        <p:grpSpPr bwMode="auto">
          <a:xfrm>
            <a:off x="5170934" y="1016261"/>
            <a:ext cx="6575861" cy="5746486"/>
            <a:chOff x="356485" y="2393950"/>
            <a:chExt cx="6925378" cy="38433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DE7901-28DD-B80A-796E-F51A7C0AD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85" y="2393950"/>
              <a:ext cx="6925378" cy="3843338"/>
            </a:xfrm>
            <a:prstGeom prst="rect">
              <a:avLst/>
            </a:prstGeom>
            <a:noFill/>
            <a:ln w="28575">
              <a:solidFill>
                <a:srgbClr val="041E4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600" kern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2BCDCBD0-D1F6-2980-6A45-08C66C48E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3143250"/>
              <a:ext cx="1532654" cy="178911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s-MX" altLang="en-US" sz="1200" kern="12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Título A</a:t>
              </a:r>
              <a:endParaRPr lang="es-ES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693921A8-AA92-A1A2-682B-95441D214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213" y="3143250"/>
              <a:ext cx="1439862" cy="2216150"/>
            </a:xfrm>
            <a:prstGeom prst="rect">
              <a:avLst/>
            </a:prstGeom>
            <a:solidFill>
              <a:srgbClr val="041E4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s-MX" altLang="en-US" sz="1200" b="1" kern="1200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Créditos 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s-MX" altLang="en-US" sz="1200" b="1" kern="1200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7911A5D4-CE53-A4AA-4478-A1A2A0C46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083" y="2422306"/>
              <a:ext cx="2212980" cy="2264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n-US" sz="1600" b="1" kern="1200" dirty="0">
                  <a:solidFill>
                    <a:srgbClr val="041E4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Universalidad Tipo*</a:t>
              </a:r>
              <a:endParaRPr lang="es-ES" altLang="en-US" sz="1600" b="1" kern="1200" dirty="0">
                <a:solidFill>
                  <a:srgbClr val="041E4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Text Box 14">
              <a:extLst>
                <a:ext uri="{FF2B5EF4-FFF2-40B4-BE49-F238E27FC236}">
                  <a16:creationId xmlns:a16="http://schemas.microsoft.com/office/drawing/2014/main" id="{B9AEC5D4-20FE-B6B8-6186-D4820CA1D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213" y="2852738"/>
              <a:ext cx="1439862" cy="185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n-US" sz="1200" b="1" kern="1200">
                  <a:solidFill>
                    <a:srgbClr val="041E4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Activo</a:t>
              </a:r>
              <a:endParaRPr lang="es-ES" altLang="en-US" sz="1200" b="1" kern="1200">
                <a:solidFill>
                  <a:srgbClr val="041E4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67ABA925-7010-C39F-5650-BEA8F4DB2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4075" y="2852738"/>
              <a:ext cx="1511300" cy="185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n-US" sz="1200" b="1" kern="1200">
                  <a:solidFill>
                    <a:srgbClr val="041E4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Pasivo</a:t>
              </a:r>
              <a:endParaRPr lang="es-ES" altLang="en-US" sz="1050" b="1" kern="1200">
                <a:solidFill>
                  <a:srgbClr val="041E4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ectangle 19">
              <a:extLst>
                <a:ext uri="{FF2B5EF4-FFF2-40B4-BE49-F238E27FC236}">
                  <a16:creationId xmlns:a16="http://schemas.microsoft.com/office/drawing/2014/main" id="{4F74E7BF-F0B3-86FD-EF77-EFA121E7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075" y="5519931"/>
              <a:ext cx="1514475" cy="2159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MX" altLang="en-US" sz="1100" kern="1200" dirty="0">
                  <a:solidFill>
                    <a:srgbClr val="041E4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Derecho</a:t>
              </a:r>
              <a:r>
                <a:rPr lang="es-MX" altLang="en-US" sz="1100" kern="12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Residual</a:t>
              </a:r>
              <a:endParaRPr lang="es-ES" altLang="en-US" sz="1100" kern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5" name="Rectangle 7">
            <a:extLst>
              <a:ext uri="{FF2B5EF4-FFF2-40B4-BE49-F238E27FC236}">
                <a16:creationId xmlns:a16="http://schemas.microsoft.com/office/drawing/2014/main" id="{5B6FC12C-A9BE-F737-9178-80876AC2D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3989" y="4823143"/>
            <a:ext cx="1416257" cy="62700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Títulos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subordinados</a:t>
            </a:r>
            <a:endParaRPr lang="es-ES" altLang="en-US" sz="1200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29 CuadroTexto">
            <a:extLst>
              <a:ext uri="{FF2B5EF4-FFF2-40B4-BE49-F238E27FC236}">
                <a16:creationId xmlns:a16="http://schemas.microsoft.com/office/drawing/2014/main" id="{82159DFA-FA9C-C0D1-E673-1CD73899990F}"/>
              </a:ext>
            </a:extLst>
          </p:cNvPr>
          <p:cNvSpPr txBox="1"/>
          <p:nvPr/>
        </p:nvSpPr>
        <p:spPr bwMode="auto">
          <a:xfrm>
            <a:off x="9348685" y="2215959"/>
            <a:ext cx="2447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defTabSz="914400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CO" sz="1200" kern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títulos A tienen la prioridad en el pago y todas las coberturas están hechas para proteger el pago de este título</a:t>
            </a:r>
          </a:p>
        </p:txBody>
      </p:sp>
      <p:sp>
        <p:nvSpPr>
          <p:cNvPr id="37" name="29 CuadroTexto">
            <a:extLst>
              <a:ext uri="{FF2B5EF4-FFF2-40B4-BE49-F238E27FC236}">
                <a16:creationId xmlns:a16="http://schemas.microsoft.com/office/drawing/2014/main" id="{E131D53D-5772-106D-EF75-402666FCEDAD}"/>
              </a:ext>
            </a:extLst>
          </p:cNvPr>
          <p:cNvSpPr txBox="1"/>
          <p:nvPr/>
        </p:nvSpPr>
        <p:spPr bwMode="auto">
          <a:xfrm>
            <a:off x="9444373" y="4810007"/>
            <a:ext cx="2256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defTabSz="914400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CO" sz="1200" kern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títulos subordinados generalmente los adquieren los originadores </a:t>
            </a:r>
          </a:p>
        </p:txBody>
      </p:sp>
      <p:sp>
        <p:nvSpPr>
          <p:cNvPr id="38" name="29 CuadroTexto">
            <a:extLst>
              <a:ext uri="{FF2B5EF4-FFF2-40B4-BE49-F238E27FC236}">
                <a16:creationId xmlns:a16="http://schemas.microsoft.com/office/drawing/2014/main" id="{D8B51645-ED88-83F5-1719-C96CB68BC2F0}"/>
              </a:ext>
            </a:extLst>
          </p:cNvPr>
          <p:cNvSpPr txBox="1"/>
          <p:nvPr/>
        </p:nvSpPr>
        <p:spPr bwMode="auto">
          <a:xfrm>
            <a:off x="9314157" y="5742061"/>
            <a:ext cx="2386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defTabSz="914400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CO" sz="1200" kern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Utilidad que tiene el originador si la cartera tiene un buen comportamiento 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C54CB5CA-8D51-1A7D-92E9-92FDF06783DF}"/>
              </a:ext>
            </a:extLst>
          </p:cNvPr>
          <p:cNvGrpSpPr/>
          <p:nvPr/>
        </p:nvGrpSpPr>
        <p:grpSpPr>
          <a:xfrm>
            <a:off x="37179" y="2573173"/>
            <a:ext cx="5083939" cy="1445233"/>
            <a:chOff x="346490" y="-1229707"/>
            <a:chExt cx="19106643" cy="3161882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CD03E93F-4678-44ED-9A8B-DA0955D95CFB}"/>
                </a:ext>
              </a:extLst>
            </p:cNvPr>
            <p:cNvSpPr/>
            <p:nvPr/>
          </p:nvSpPr>
          <p:spPr>
            <a:xfrm>
              <a:off x="346490" y="-1229707"/>
              <a:ext cx="19106643" cy="31618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sz="1600"/>
            </a:p>
          </p:txBody>
        </p:sp>
        <p:sp>
          <p:nvSpPr>
            <p:cNvPr id="41" name="Rectángulo: esquinas redondeadas 4">
              <a:extLst>
                <a:ext uri="{FF2B5EF4-FFF2-40B4-BE49-F238E27FC236}">
                  <a16:creationId xmlns:a16="http://schemas.microsoft.com/office/drawing/2014/main" id="{78996A34-4139-59B9-A8F6-0EF21CD09D86}"/>
                </a:ext>
              </a:extLst>
            </p:cNvPr>
            <p:cNvSpPr txBox="1"/>
            <p:nvPr/>
          </p:nvSpPr>
          <p:spPr>
            <a:xfrm>
              <a:off x="1692728" y="-546689"/>
              <a:ext cx="16550625" cy="1795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 universalidad es una Estructura jurídicamente blindada. Los créditos que ingresan a la universalidad están protegidos para que su flujo se destine exclusivamente a los gastos del vehículo. La prioridad del pago siempre son los intereses y el capital del título A.</a:t>
              </a:r>
              <a:endParaRPr lang="en-US" sz="14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07F3C90-6ECC-C1AC-93B2-8CE2A2C4E0F5}"/>
              </a:ext>
            </a:extLst>
          </p:cNvPr>
          <p:cNvSpPr txBox="1"/>
          <p:nvPr/>
        </p:nvSpPr>
        <p:spPr>
          <a:xfrm>
            <a:off x="1519607" y="6388393"/>
            <a:ext cx="3446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*Aplica para emisiones de contenido crediticio</a:t>
            </a:r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96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3189224" y="6507738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Fuente: Bolsa de Valores de Colombia.</a:t>
            </a:r>
            <a:endParaRPr lang="es-CO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Shape 145"/>
          <p:cNvSpPr txBox="1">
            <a:spLocks/>
          </p:cNvSpPr>
          <p:nvPr/>
        </p:nvSpPr>
        <p:spPr>
          <a:xfrm>
            <a:off x="1038106" y="362331"/>
            <a:ext cx="8148924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indent="0" algn="ctr" eaLnBrk="1" hangingPunct="1">
              <a:defRPr sz="4800">
                <a:solidFill>
                  <a:srgbClr val="C2230C"/>
                </a:solidFill>
              </a:defRPr>
            </a:lvl2pPr>
            <a:lvl3pPr indent="0" algn="ctr" eaLnBrk="1" hangingPunct="1">
              <a:defRPr sz="4800">
                <a:solidFill>
                  <a:srgbClr val="C2230C"/>
                </a:solidFill>
              </a:defRPr>
            </a:lvl3pPr>
            <a:lvl4pPr indent="0" algn="ctr" eaLnBrk="1" hangingPunct="1">
              <a:defRPr sz="4800">
                <a:solidFill>
                  <a:srgbClr val="C2230C"/>
                </a:solidFill>
              </a:defRPr>
            </a:lvl4pPr>
            <a:lvl5pPr indent="0" algn="ctr" eaLnBrk="1" hangingPunct="1">
              <a:defRPr sz="4800">
                <a:solidFill>
                  <a:srgbClr val="C2230C"/>
                </a:solidFill>
              </a:defRPr>
            </a:lvl5pPr>
            <a:lvl6pPr indent="0" algn="ctr" eaLnBrk="1" hangingPunct="1">
              <a:defRPr sz="4800">
                <a:solidFill>
                  <a:srgbClr val="C2230C"/>
                </a:solidFill>
              </a:defRPr>
            </a:lvl6pPr>
            <a:lvl7pPr indent="0" algn="ctr" eaLnBrk="1" hangingPunct="1">
              <a:defRPr sz="4800">
                <a:solidFill>
                  <a:srgbClr val="C2230C"/>
                </a:solidFill>
              </a:defRPr>
            </a:lvl7pPr>
            <a:lvl8pPr indent="0" algn="ctr" eaLnBrk="1" hangingPunct="1">
              <a:defRPr sz="4800">
                <a:solidFill>
                  <a:srgbClr val="C2230C"/>
                </a:solidFill>
              </a:defRPr>
            </a:lvl8pPr>
            <a:lvl9pPr indent="0" algn="ctr" eaLnBrk="1" hangingPunct="1">
              <a:defRPr sz="4800">
                <a:solidFill>
                  <a:srgbClr val="C2230C"/>
                </a:solidFill>
              </a:defRPr>
            </a:lvl9pPr>
          </a:lstStyle>
          <a:p>
            <a:r>
              <a:rPr lang="es-CO" dirty="0"/>
              <a:t>Emisiones por activo subyacente y Originadores</a:t>
            </a:r>
          </a:p>
        </p:txBody>
      </p:sp>
      <p:pic>
        <p:nvPicPr>
          <p:cNvPr id="2" name="20 Imagen">
            <a:extLst>
              <a:ext uri="{FF2B5EF4-FFF2-40B4-BE49-F238E27FC236}">
                <a16:creationId xmlns:a16="http://schemas.microsoft.com/office/drawing/2014/main" id="{64DD17D2-49E5-071E-BA4C-B5B38525F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2" y="1036669"/>
            <a:ext cx="729601" cy="376034"/>
          </a:xfrm>
          <a:prstGeom prst="rect">
            <a:avLst/>
          </a:prstGeom>
        </p:spPr>
      </p:pic>
      <p:pic>
        <p:nvPicPr>
          <p:cNvPr id="3" name="10 Imagen">
            <a:extLst>
              <a:ext uri="{FF2B5EF4-FFF2-40B4-BE49-F238E27FC236}">
                <a16:creationId xmlns:a16="http://schemas.microsoft.com/office/drawing/2014/main" id="{530246D7-F572-32A8-4591-E94283076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86" y="1412703"/>
            <a:ext cx="778844" cy="583381"/>
          </a:xfrm>
          <a:prstGeom prst="rect">
            <a:avLst/>
          </a:prstGeom>
        </p:spPr>
      </p:pic>
      <p:pic>
        <p:nvPicPr>
          <p:cNvPr id="4" name="Imagen 1" descr="image001">
            <a:extLst>
              <a:ext uri="{FF2B5EF4-FFF2-40B4-BE49-F238E27FC236}">
                <a16:creationId xmlns:a16="http://schemas.microsoft.com/office/drawing/2014/main" id="{3EFEF2D5-50D2-DA7C-6BB7-498A4F334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-1" b="9939"/>
          <a:stretch/>
        </p:blipFill>
        <p:spPr bwMode="auto">
          <a:xfrm>
            <a:off x="180241" y="2715652"/>
            <a:ext cx="715128" cy="5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de finanzauto">
            <a:extLst>
              <a:ext uri="{FF2B5EF4-FFF2-40B4-BE49-F238E27FC236}">
                <a16:creationId xmlns:a16="http://schemas.microsoft.com/office/drawing/2014/main" id="{0611B633-AB9C-9124-0ACB-21FEA4FFA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32" y="5512516"/>
            <a:ext cx="601534" cy="5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B4195B-2699-E817-1A40-CE13F4C23868}"/>
              </a:ext>
            </a:extLst>
          </p:cNvPr>
          <p:cNvSpPr txBox="1"/>
          <p:nvPr/>
        </p:nvSpPr>
        <p:spPr>
          <a:xfrm>
            <a:off x="8574992" y="1006563"/>
            <a:ext cx="179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Comercial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9399F-35A8-4379-1D18-71A826CC60A9}"/>
              </a:ext>
            </a:extLst>
          </p:cNvPr>
          <p:cNvSpPr txBox="1"/>
          <p:nvPr/>
        </p:nvSpPr>
        <p:spPr>
          <a:xfrm>
            <a:off x="2460476" y="1030873"/>
            <a:ext cx="199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Hipotecario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1A843B7-1B44-C33D-1202-495D108A36BE}"/>
              </a:ext>
            </a:extLst>
          </p:cNvPr>
          <p:cNvSpPr/>
          <p:nvPr/>
        </p:nvSpPr>
        <p:spPr>
          <a:xfrm>
            <a:off x="147809" y="1046663"/>
            <a:ext cx="1371600" cy="12954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Tabla 49">
            <a:extLst>
              <a:ext uri="{FF2B5EF4-FFF2-40B4-BE49-F238E27FC236}">
                <a16:creationId xmlns:a16="http://schemas.microsoft.com/office/drawing/2014/main" id="{76F88C46-7DA6-88EB-595B-31AAABE3F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0193"/>
              </p:ext>
            </p:extLst>
          </p:nvPr>
        </p:nvGraphicFramePr>
        <p:xfrm>
          <a:off x="2500022" y="1584303"/>
          <a:ext cx="4129350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4342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811972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1000578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Emisión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Monto*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TIPS PESOS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Tasa Fija 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$15.93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TIPS UVR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Indexados 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$7.23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70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Tasa Fija ONB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$0.09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54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TECH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Cartera Vencida 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$1.16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716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$24.41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36875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2F77023F-5CBD-B7E5-BE14-9DBA42FE914B}"/>
              </a:ext>
            </a:extLst>
          </p:cNvPr>
          <p:cNvSpPr/>
          <p:nvPr/>
        </p:nvSpPr>
        <p:spPr>
          <a:xfrm>
            <a:off x="151820" y="3765864"/>
            <a:ext cx="1367589" cy="12954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1432C4-170B-1C62-1CCD-2547DAF709C7}"/>
              </a:ext>
            </a:extLst>
          </p:cNvPr>
          <p:cNvSpPr txBox="1"/>
          <p:nvPr/>
        </p:nvSpPr>
        <p:spPr>
          <a:xfrm>
            <a:off x="2543875" y="5202944"/>
            <a:ext cx="166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Vehículos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E9414A9-9481-137F-214C-1303E6EC02C9}"/>
              </a:ext>
            </a:extLst>
          </p:cNvPr>
          <p:cNvSpPr/>
          <p:nvPr/>
        </p:nvSpPr>
        <p:spPr>
          <a:xfrm>
            <a:off x="151820" y="5161541"/>
            <a:ext cx="1367590" cy="133416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Tabla 49">
            <a:extLst>
              <a:ext uri="{FF2B5EF4-FFF2-40B4-BE49-F238E27FC236}">
                <a16:creationId xmlns:a16="http://schemas.microsoft.com/office/drawing/2014/main" id="{84F82308-80B9-CF6D-633A-F320C6CF4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62452"/>
              </p:ext>
            </p:extLst>
          </p:nvPr>
        </p:nvGraphicFramePr>
        <p:xfrm>
          <a:off x="2460476" y="5725419"/>
          <a:ext cx="4186688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992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2138680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95592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72496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Emisión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Monto*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TIV  PESOS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Créditos de Vehículos ONB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$0.62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id="{B1329FB7-1D7A-1DCC-0A47-84B6A410551C}"/>
              </a:ext>
            </a:extLst>
          </p:cNvPr>
          <p:cNvSpPr/>
          <p:nvPr/>
        </p:nvSpPr>
        <p:spPr>
          <a:xfrm>
            <a:off x="7122502" y="1051830"/>
            <a:ext cx="1330444" cy="1342934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6" name="Tabla 49">
            <a:extLst>
              <a:ext uri="{FF2B5EF4-FFF2-40B4-BE49-F238E27FC236}">
                <a16:creationId xmlns:a16="http://schemas.microsoft.com/office/drawing/2014/main" id="{26B64113-69E1-77DC-DB08-F85B337B4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077275"/>
              </p:ext>
            </p:extLst>
          </p:nvPr>
        </p:nvGraphicFramePr>
        <p:xfrm>
          <a:off x="8574992" y="1537403"/>
          <a:ext cx="3559757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17868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95592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68627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Emisión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Monto*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TER IPC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Cartera Comercial*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$0.23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17" name="Elipse 16">
            <a:extLst>
              <a:ext uri="{FF2B5EF4-FFF2-40B4-BE49-F238E27FC236}">
                <a16:creationId xmlns:a16="http://schemas.microsoft.com/office/drawing/2014/main" id="{35F4FF1F-CDA7-A300-2DE0-30D80728F346}"/>
              </a:ext>
            </a:extLst>
          </p:cNvPr>
          <p:cNvSpPr/>
          <p:nvPr/>
        </p:nvSpPr>
        <p:spPr>
          <a:xfrm>
            <a:off x="7122502" y="2792273"/>
            <a:ext cx="1330444" cy="1363772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8" name="Tabla 49">
            <a:extLst>
              <a:ext uri="{FF2B5EF4-FFF2-40B4-BE49-F238E27FC236}">
                <a16:creationId xmlns:a16="http://schemas.microsoft.com/office/drawing/2014/main" id="{4D9C68F9-49E4-8BD8-CC6D-2C5A7EE0C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192166"/>
              </p:ext>
            </p:extLst>
          </p:nvPr>
        </p:nvGraphicFramePr>
        <p:xfrm>
          <a:off x="8778016" y="3077680"/>
          <a:ext cx="3393002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17868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507046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95592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72496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Emisión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Monto*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Activos Inmobiliarios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$0.27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19" name="Elipse 18">
            <a:extLst>
              <a:ext uri="{FF2B5EF4-FFF2-40B4-BE49-F238E27FC236}">
                <a16:creationId xmlns:a16="http://schemas.microsoft.com/office/drawing/2014/main" id="{1798029A-951B-27CC-4411-726FD39A6540}"/>
              </a:ext>
            </a:extLst>
          </p:cNvPr>
          <p:cNvSpPr/>
          <p:nvPr/>
        </p:nvSpPr>
        <p:spPr>
          <a:xfrm>
            <a:off x="7122502" y="4368831"/>
            <a:ext cx="1367589" cy="1419821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0" name="Tabla 49">
            <a:extLst>
              <a:ext uri="{FF2B5EF4-FFF2-40B4-BE49-F238E27FC236}">
                <a16:creationId xmlns:a16="http://schemas.microsoft.com/office/drawing/2014/main" id="{4942E9FA-78DA-61C2-9469-288841974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1458"/>
              </p:ext>
            </p:extLst>
          </p:nvPr>
        </p:nvGraphicFramePr>
        <p:xfrm>
          <a:off x="6118957" y="4422543"/>
          <a:ext cx="5921223" cy="822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04379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808135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1408709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O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Monto*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$25.9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3B803F9D-2FD4-4B19-F834-228C326306D9}"/>
              </a:ext>
            </a:extLst>
          </p:cNvPr>
          <p:cNvSpPr txBox="1"/>
          <p:nvPr/>
        </p:nvSpPr>
        <p:spPr>
          <a:xfrm>
            <a:off x="2543875" y="3702955"/>
            <a:ext cx="15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Libranzas</a:t>
            </a:r>
          </a:p>
        </p:txBody>
      </p:sp>
      <p:graphicFrame>
        <p:nvGraphicFramePr>
          <p:cNvPr id="22" name="Tabla 49">
            <a:extLst>
              <a:ext uri="{FF2B5EF4-FFF2-40B4-BE49-F238E27FC236}">
                <a16:creationId xmlns:a16="http://schemas.microsoft.com/office/drawing/2014/main" id="{CBFBF791-6777-B465-5069-CB3A58BA0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40981"/>
              </p:ext>
            </p:extLst>
          </p:nvPr>
        </p:nvGraphicFramePr>
        <p:xfrm>
          <a:off x="2460476" y="4302669"/>
          <a:ext cx="3338702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277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469453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Emisión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Monto*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TIL PESOS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Libranzas ONB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$0.33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pic>
        <p:nvPicPr>
          <p:cNvPr id="23" name="21 Imagen">
            <a:extLst>
              <a:ext uri="{FF2B5EF4-FFF2-40B4-BE49-F238E27FC236}">
                <a16:creationId xmlns:a16="http://schemas.microsoft.com/office/drawing/2014/main" id="{7F6751FB-D412-66A3-F302-9CA36A052D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066" y="1191840"/>
            <a:ext cx="627024" cy="237067"/>
          </a:xfrm>
          <a:prstGeom prst="rect">
            <a:avLst/>
          </a:prstGeom>
        </p:spPr>
      </p:pic>
      <p:pic>
        <p:nvPicPr>
          <p:cNvPr id="24" name="17 Imagen">
            <a:extLst>
              <a:ext uri="{FF2B5EF4-FFF2-40B4-BE49-F238E27FC236}">
                <a16:creationId xmlns:a16="http://schemas.microsoft.com/office/drawing/2014/main" id="{66BB15EF-C9D4-1E25-8AC5-7CE15AD3F1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87" y="4386324"/>
            <a:ext cx="453116" cy="317673"/>
          </a:xfrm>
          <a:prstGeom prst="rect">
            <a:avLst/>
          </a:prstGeom>
        </p:spPr>
      </p:pic>
      <p:pic>
        <p:nvPicPr>
          <p:cNvPr id="25" name="Picture 2" descr="Resultado de imagen para compensar logo">
            <a:extLst>
              <a:ext uri="{FF2B5EF4-FFF2-40B4-BE49-F238E27FC236}">
                <a16:creationId xmlns:a16="http://schemas.microsoft.com/office/drawing/2014/main" id="{68C703B4-8828-7887-1A9C-89D4880D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12" y="4027856"/>
            <a:ext cx="735607" cy="2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24 Imagen">
            <a:extLst>
              <a:ext uri="{FF2B5EF4-FFF2-40B4-BE49-F238E27FC236}">
                <a16:creationId xmlns:a16="http://schemas.microsoft.com/office/drawing/2014/main" id="{336A4C00-8A5F-672E-46EF-71DE9B037C4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0" y="2853307"/>
            <a:ext cx="938667" cy="186244"/>
          </a:xfrm>
          <a:prstGeom prst="rect">
            <a:avLst/>
          </a:prstGeom>
        </p:spPr>
      </p:pic>
      <p:pic>
        <p:nvPicPr>
          <p:cNvPr id="27" name="Picture 6" descr="Resultado de imagen para itau">
            <a:extLst>
              <a:ext uri="{FF2B5EF4-FFF2-40B4-BE49-F238E27FC236}">
                <a16:creationId xmlns:a16="http://schemas.microsoft.com/office/drawing/2014/main" id="{C0E56681-50AE-CE7F-C931-206C74F9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2" y="2442381"/>
            <a:ext cx="236655" cy="2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n relacionada">
            <a:extLst>
              <a:ext uri="{FF2B5EF4-FFF2-40B4-BE49-F238E27FC236}">
                <a16:creationId xmlns:a16="http://schemas.microsoft.com/office/drawing/2014/main" id="{DD1832AF-47D8-1D3C-C03F-07CE807FC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10346" r="16491" b="10528"/>
          <a:stretch/>
        </p:blipFill>
        <p:spPr bwMode="auto">
          <a:xfrm>
            <a:off x="2047356" y="2391074"/>
            <a:ext cx="354774" cy="3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11 Imagen">
            <a:extLst>
              <a:ext uri="{FF2B5EF4-FFF2-40B4-BE49-F238E27FC236}">
                <a16:creationId xmlns:a16="http://schemas.microsoft.com/office/drawing/2014/main" id="{D1DF427C-C9CA-D374-00FD-53D4B57BC50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4" y="2391074"/>
            <a:ext cx="483686" cy="280850"/>
          </a:xfrm>
          <a:prstGeom prst="rect">
            <a:avLst/>
          </a:prstGeom>
        </p:spPr>
      </p:pic>
      <p:pic>
        <p:nvPicPr>
          <p:cNvPr id="30" name="12 Imagen">
            <a:extLst>
              <a:ext uri="{FF2B5EF4-FFF2-40B4-BE49-F238E27FC236}">
                <a16:creationId xmlns:a16="http://schemas.microsoft.com/office/drawing/2014/main" id="{C08CFAAB-EE1B-8C98-E53D-188F3ADC693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67" y="2010602"/>
            <a:ext cx="779550" cy="17159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8ED405A-C28A-E33E-7F95-B218138F65A2}"/>
              </a:ext>
            </a:extLst>
          </p:cNvPr>
          <p:cNvSpPr txBox="1"/>
          <p:nvPr/>
        </p:nvSpPr>
        <p:spPr>
          <a:xfrm>
            <a:off x="317628" y="6579710"/>
            <a:ext cx="3237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2">
                    <a:lumMod val="75000"/>
                  </a:schemeClr>
                </a:solidFill>
              </a:rPr>
              <a:t>*Billones de COP</a:t>
            </a:r>
            <a:endParaRPr lang="es-CO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" name="Picture 2" descr="Préstamo de Libre Inversión en Scotiabank Colpatria - Créditos Faciles">
            <a:extLst>
              <a:ext uri="{FF2B5EF4-FFF2-40B4-BE49-F238E27FC236}">
                <a16:creationId xmlns:a16="http://schemas.microsoft.com/office/drawing/2014/main" id="{43C402CA-89E0-51FF-B3E9-66F07C7B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04" y="2338803"/>
            <a:ext cx="764988" cy="4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ᐈ Sucursal 【Banco Finandina】 en Kr 43A No. 23 - 49 Local 134 Centro ...">
            <a:extLst>
              <a:ext uri="{FF2B5EF4-FFF2-40B4-BE49-F238E27FC236}">
                <a16:creationId xmlns:a16="http://schemas.microsoft.com/office/drawing/2014/main" id="{642B755A-A8BF-F810-552F-A7313415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32" y="5908393"/>
            <a:ext cx="652167" cy="2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0224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Marcador de número de diapositiva"/>
          <p:cNvSpPr txBox="1">
            <a:spLocks/>
          </p:cNvSpPr>
          <p:nvPr/>
        </p:nvSpPr>
        <p:spPr>
          <a:xfrm>
            <a:off x="8354888" y="64482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BD08D8-1DF7-4BBA-9EDF-A440079D872A}" type="slidenum">
              <a:rPr lang="es-CO" sz="900">
                <a:solidFill>
                  <a:srgbClr val="808080"/>
                </a:solidFill>
                <a:latin typeface="Calibri"/>
              </a:rPr>
              <a:pPr>
                <a:defRPr/>
              </a:pPr>
              <a:t>8</a:t>
            </a:fld>
            <a:endParaRPr lang="es-CO" sz="900" dirty="0">
              <a:solidFill>
                <a:srgbClr val="808080"/>
              </a:solidFill>
              <a:latin typeface="Calibri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005555" y="1622607"/>
            <a:ext cx="2852737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Saldo administrado </a:t>
            </a: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($Billones)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1740024" y="6332787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Titularizadora Colombiana.</a:t>
            </a:r>
            <a:endParaRPr lang="es-CO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145"/>
          <p:cNvSpPr txBox="1">
            <a:spLocks/>
          </p:cNvSpPr>
          <p:nvPr/>
        </p:nvSpPr>
        <p:spPr>
          <a:xfrm>
            <a:off x="1019730" y="423012"/>
            <a:ext cx="8229600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indent="0" algn="ctr" eaLnBrk="1" hangingPunct="1">
              <a:defRPr sz="4800">
                <a:solidFill>
                  <a:srgbClr val="C2230C"/>
                </a:solidFill>
              </a:defRPr>
            </a:lvl2pPr>
            <a:lvl3pPr indent="0" algn="ctr" eaLnBrk="1" hangingPunct="1">
              <a:defRPr sz="4800">
                <a:solidFill>
                  <a:srgbClr val="C2230C"/>
                </a:solidFill>
              </a:defRPr>
            </a:lvl3pPr>
            <a:lvl4pPr indent="0" algn="ctr" eaLnBrk="1" hangingPunct="1">
              <a:defRPr sz="4800">
                <a:solidFill>
                  <a:srgbClr val="C2230C"/>
                </a:solidFill>
              </a:defRPr>
            </a:lvl4pPr>
            <a:lvl5pPr indent="0" algn="ctr" eaLnBrk="1" hangingPunct="1">
              <a:defRPr sz="4800">
                <a:solidFill>
                  <a:srgbClr val="C2230C"/>
                </a:solidFill>
              </a:defRPr>
            </a:lvl5pPr>
            <a:lvl6pPr indent="0" algn="ctr" eaLnBrk="1" hangingPunct="1">
              <a:defRPr sz="4800">
                <a:solidFill>
                  <a:srgbClr val="C2230C"/>
                </a:solidFill>
              </a:defRPr>
            </a:lvl6pPr>
            <a:lvl7pPr indent="0" algn="ctr" eaLnBrk="1" hangingPunct="1">
              <a:defRPr sz="4800">
                <a:solidFill>
                  <a:srgbClr val="C2230C"/>
                </a:solidFill>
              </a:defRPr>
            </a:lvl7pPr>
            <a:lvl8pPr indent="0" algn="ctr" eaLnBrk="1" hangingPunct="1">
              <a:defRPr sz="4800">
                <a:solidFill>
                  <a:srgbClr val="C2230C"/>
                </a:solidFill>
              </a:defRPr>
            </a:lvl8pPr>
            <a:lvl9pPr indent="0" algn="ctr" eaLnBrk="1" hangingPunct="1">
              <a:defRPr sz="4800">
                <a:solidFill>
                  <a:srgbClr val="C2230C"/>
                </a:solidFill>
              </a:defRPr>
            </a:lvl9pPr>
          </a:lstStyle>
          <a:p>
            <a:r>
              <a:rPr lang="es-CO" dirty="0"/>
              <a:t>Nuestro Portafolio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904249" y="1617296"/>
            <a:ext cx="2852737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Composición del portafolio</a:t>
            </a: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($Billones)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79636" y="948546"/>
            <a:ext cx="82677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x-none" sz="1400" dirty="0"/>
              <a:t>Nuestro portafolio alcanza un saldo de </a:t>
            </a:r>
            <a:r>
              <a:rPr lang="es-CO" sz="1400" dirty="0"/>
              <a:t>más</a:t>
            </a:r>
            <a:r>
              <a:rPr lang="x-none" sz="1400" dirty="0"/>
              <a:t> de $</a:t>
            </a:r>
            <a:r>
              <a:rPr lang="es-MX" sz="1400" dirty="0"/>
              <a:t>3,1</a:t>
            </a:r>
            <a:r>
              <a:rPr lang="x-none" sz="1400" dirty="0"/>
              <a:t> billones y está conformado por distintos tipos de activos.  </a:t>
            </a:r>
            <a:endParaRPr lang="es-CO" sz="1400" dirty="0"/>
          </a:p>
        </p:txBody>
      </p:sp>
      <p:sp>
        <p:nvSpPr>
          <p:cNvPr id="4" name="19 CuadroTexto">
            <a:extLst>
              <a:ext uri="{FF2B5EF4-FFF2-40B4-BE49-F238E27FC236}">
                <a16:creationId xmlns:a16="http://schemas.microsoft.com/office/drawing/2014/main" id="{07CF49E7-99ED-82CB-4BD3-C5008A06B761}"/>
              </a:ext>
            </a:extLst>
          </p:cNvPr>
          <p:cNvSpPr txBox="1"/>
          <p:nvPr/>
        </p:nvSpPr>
        <p:spPr>
          <a:xfrm>
            <a:off x="917744" y="1622607"/>
            <a:ext cx="2852737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Emisiones Anuales</a:t>
            </a:r>
            <a:br>
              <a:rPr lang="es-CO" sz="1600" b="1" kern="1200" dirty="0">
                <a:solidFill>
                  <a:prstClr val="black"/>
                </a:solidFill>
                <a:latin typeface="Calibri Light" panose="020F0302020204030204" pitchFamily="34" charset="0"/>
              </a:rPr>
            </a:br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</a:rPr>
              <a:t>($Billones)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889881"/>
              </p:ext>
            </p:extLst>
          </p:nvPr>
        </p:nvGraphicFramePr>
        <p:xfrm>
          <a:off x="8447616" y="2263886"/>
          <a:ext cx="4703233" cy="290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894804"/>
              </p:ext>
            </p:extLst>
          </p:nvPr>
        </p:nvGraphicFramePr>
        <p:xfrm>
          <a:off x="4291392" y="2512113"/>
          <a:ext cx="4156224" cy="309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812542"/>
              </p:ext>
            </p:extLst>
          </p:nvPr>
        </p:nvGraphicFramePr>
        <p:xfrm>
          <a:off x="253447" y="2422495"/>
          <a:ext cx="4080450" cy="307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951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3189224" y="6507738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Fuente: Bolsa de Valores de Colombia.</a:t>
            </a:r>
            <a:endParaRPr lang="es-CO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Shape 145"/>
          <p:cNvSpPr txBox="1">
            <a:spLocks/>
          </p:cNvSpPr>
          <p:nvPr/>
        </p:nvSpPr>
        <p:spPr>
          <a:xfrm>
            <a:off x="1038106" y="362331"/>
            <a:ext cx="8229600" cy="505008"/>
          </a:xfrm>
          <a:prstGeom prst="roundRect">
            <a:avLst/>
          </a:prstGeom>
          <a:solidFill>
            <a:srgbClr val="00093C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14400" eaLnBrk="1" hangingPunct="1">
              <a:spcBef>
                <a:spcPct val="0"/>
              </a:spcBef>
              <a:defRPr sz="26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  <a:lvl2pPr indent="0" algn="ctr" eaLnBrk="1" hangingPunct="1">
              <a:defRPr sz="4800">
                <a:solidFill>
                  <a:srgbClr val="C2230C"/>
                </a:solidFill>
              </a:defRPr>
            </a:lvl2pPr>
            <a:lvl3pPr indent="0" algn="ctr" eaLnBrk="1" hangingPunct="1">
              <a:defRPr sz="4800">
                <a:solidFill>
                  <a:srgbClr val="C2230C"/>
                </a:solidFill>
              </a:defRPr>
            </a:lvl3pPr>
            <a:lvl4pPr indent="0" algn="ctr" eaLnBrk="1" hangingPunct="1">
              <a:defRPr sz="4800">
                <a:solidFill>
                  <a:srgbClr val="C2230C"/>
                </a:solidFill>
              </a:defRPr>
            </a:lvl4pPr>
            <a:lvl5pPr indent="0" algn="ctr" eaLnBrk="1" hangingPunct="1">
              <a:defRPr sz="4800">
                <a:solidFill>
                  <a:srgbClr val="C2230C"/>
                </a:solidFill>
              </a:defRPr>
            </a:lvl5pPr>
            <a:lvl6pPr indent="0" algn="ctr" eaLnBrk="1" hangingPunct="1">
              <a:defRPr sz="4800">
                <a:solidFill>
                  <a:srgbClr val="C2230C"/>
                </a:solidFill>
              </a:defRPr>
            </a:lvl6pPr>
            <a:lvl7pPr indent="0" algn="ctr" eaLnBrk="1" hangingPunct="1">
              <a:defRPr sz="4800">
                <a:solidFill>
                  <a:srgbClr val="C2230C"/>
                </a:solidFill>
              </a:defRPr>
            </a:lvl7pPr>
            <a:lvl8pPr indent="0" algn="ctr" eaLnBrk="1" hangingPunct="1">
              <a:defRPr sz="4800">
                <a:solidFill>
                  <a:srgbClr val="C2230C"/>
                </a:solidFill>
              </a:defRPr>
            </a:lvl8pPr>
            <a:lvl9pPr indent="0" algn="ctr" eaLnBrk="1" hangingPunct="1">
              <a:defRPr sz="4800">
                <a:solidFill>
                  <a:srgbClr val="C2230C"/>
                </a:solidFill>
              </a:defRPr>
            </a:lvl9pPr>
          </a:lstStyle>
          <a:p>
            <a:r>
              <a:rPr lang="es-CO" dirty="0"/>
              <a:t>Beneficios de titularizar</a:t>
            </a: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6266D7-F652-590E-9E87-E38C77C117F6}"/>
              </a:ext>
            </a:extLst>
          </p:cNvPr>
          <p:cNvSpPr/>
          <p:nvPr/>
        </p:nvSpPr>
        <p:spPr>
          <a:xfrm>
            <a:off x="1712130" y="1598269"/>
            <a:ext cx="4737605" cy="508633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endParaRPr kumimoji="0" lang="es-MX" sz="1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endParaRPr lang="es-MX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kumimoji="0" lang="es-MX" sz="1400" b="0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La titularización es una alternativa de </a:t>
            </a:r>
            <a:r>
              <a:rPr kumimoji="0" lang="es-MX" sz="1400" b="1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diversificación de fondeo y una herramienta para gestionar los riesgos de balance.</a:t>
            </a:r>
            <a:endParaRPr lang="es-MX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algn="just" defTabSz="457200" hangingPunct="0"/>
            <a:endParaRPr lang="es-E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Con la venta de los activos el originador </a:t>
            </a:r>
            <a:r>
              <a:rPr lang="es-ES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obtiene liquidez / financiamiento.</a:t>
            </a:r>
            <a:endParaRPr lang="es-E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just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La venta de activos a la universalidad permite </a:t>
            </a:r>
            <a:r>
              <a:rPr lang="es-ES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transferir el riesgo </a:t>
            </a:r>
            <a:r>
              <a:rPr lang="es-ES" sz="1400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de crédito, liquidez, tasa de interés y prepago asociados con esa garantía a los inversionistas de los títulos, quienes tienen mayor capacidad y agilidad para gestionarlos.</a:t>
            </a: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endParaRPr lang="es-E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lang="es-ES" sz="1400" kern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Al transferir los riesgos de cartera y vender los activos, </a:t>
            </a:r>
            <a:r>
              <a:rPr lang="es-ES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se recuperan provisiones y se libera capital.</a:t>
            </a: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endParaRPr lang="en-U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lang="es-ES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Disminuye los riesgos de Descalce.</a:t>
            </a: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endParaRPr kumimoji="0" lang="es-ES" sz="1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indent="-342900" algn="just" defTabSz="457200" hangingPunct="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La titularización da la posibilidad de financiarse a través del </a:t>
            </a:r>
            <a:r>
              <a:rPr lang="es-CO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mercado de capitales</a:t>
            </a: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.</a:t>
            </a:r>
            <a:endParaRPr kumimoji="0" lang="en-US" sz="1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just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190510" indent="-190510">
              <a:buBlip>
                <a:blip r:embed="rId2"/>
              </a:buBlip>
            </a:pPr>
            <a:endParaRPr lang="es-CO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es-CO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C1F17C69-35E4-B86F-CC74-56B4E0CF5387}"/>
              </a:ext>
            </a:extLst>
          </p:cNvPr>
          <p:cNvSpPr/>
          <p:nvPr/>
        </p:nvSpPr>
        <p:spPr>
          <a:xfrm>
            <a:off x="6898903" y="1888011"/>
            <a:ext cx="4737605" cy="25922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defRPr/>
            </a:pPr>
            <a:endParaRPr lang="es-CO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Diversificación de </a:t>
            </a:r>
            <a:r>
              <a:rPr lang="es-CO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alternativas de inversión.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CO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Posibilidad de invertir en activos a través de estructuras sólidas sin asumir el </a:t>
            </a:r>
            <a:r>
              <a:rPr lang="es-CO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riesgo directo del activo</a:t>
            </a: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CO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Retornos competitivos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frente a otras alternativas de inversión.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s-E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Posibilidad de invertir en activos con diferentes niveles de riesgo.</a:t>
            </a:r>
          </a:p>
          <a:p>
            <a:pPr algn="just">
              <a:defRPr/>
            </a:pPr>
            <a:endParaRPr lang="es-ES" sz="1400" kern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F5D232-8C8D-42A5-3428-707F0B38C08C}"/>
              </a:ext>
            </a:extLst>
          </p:cNvPr>
          <p:cNvSpPr txBox="1"/>
          <p:nvPr/>
        </p:nvSpPr>
        <p:spPr>
          <a:xfrm>
            <a:off x="3248341" y="1009224"/>
            <a:ext cx="167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2060"/>
                </a:solidFill>
              </a:rPr>
              <a:t>Originadores</a:t>
            </a:r>
            <a:endParaRPr lang="es-CO" sz="2000" b="1" u="sng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0E56C0-89EA-ED81-45A4-CF244DA5E298}"/>
              </a:ext>
            </a:extLst>
          </p:cNvPr>
          <p:cNvSpPr txBox="1"/>
          <p:nvPr/>
        </p:nvSpPr>
        <p:spPr>
          <a:xfrm>
            <a:off x="7917168" y="1009224"/>
            <a:ext cx="167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2060"/>
                </a:solidFill>
              </a:rPr>
              <a:t>Inversionistas</a:t>
            </a:r>
            <a:endParaRPr lang="es-CO" sz="2000" b="1" u="sng" dirty="0">
              <a:solidFill>
                <a:srgbClr val="002060"/>
              </a:solidFill>
            </a:endParaRPr>
          </a:p>
        </p:txBody>
      </p:sp>
      <p:pic>
        <p:nvPicPr>
          <p:cNvPr id="6" name="Gráfico 5" descr="Grupo de personas contorno">
            <a:extLst>
              <a:ext uri="{FF2B5EF4-FFF2-40B4-BE49-F238E27FC236}">
                <a16:creationId xmlns:a16="http://schemas.microsoft.com/office/drawing/2014/main" id="{CA1E1EF0-CC0F-FE80-A020-07E2F3B8E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8600" y="835548"/>
            <a:ext cx="747365" cy="7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584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IM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 Ago 2023" id="{0B85E68C-BEA5-4EAB-8096-67A54F85F0ED}" vid="{EDE53F08-5D1B-4726-AD44-5914662C0CF9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 Ago 2023" id="{0B85E68C-BEA5-4EAB-8096-67A54F85F0ED}" vid="{83493DD9-A56B-4B77-ABC0-BEE8544092A3}"/>
    </a:ext>
  </a:extLst>
</a:theme>
</file>

<file path=ppt/theme/theme4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 Ago 2023" id="{0B85E68C-BEA5-4EAB-8096-67A54F85F0ED}" vid="{EDE53F08-5D1B-4726-AD44-5914662C0CF9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 Ago 2023" id="{0B85E68C-BEA5-4EAB-8096-67A54F85F0ED}" vid="{EDE53F08-5D1B-4726-AD44-5914662C0CF9}"/>
    </a:ext>
  </a:extLst>
</a:theme>
</file>

<file path=ppt/theme/theme6.xml><?xml version="1.0" encoding="utf-8"?>
<a:theme xmlns:a="http://schemas.openxmlformats.org/drawingml/2006/main" name="1">
  <a:themeElements>
    <a:clrScheme name="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123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ágina de elementos web" ma:contentTypeID="0x0101090100C710434F295B444B8D4BDD7BC4E811A4" ma:contentTypeVersion="2" ma:contentTypeDescription="Crear una página de elemento Web." ma:contentTypeScope="" ma:versionID="fef2e7d48589108adbc29a05f73639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81C776-D8D8-4667-BB66-FC0A0B8AC9BC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0F34FA-6873-4DD9-8232-FCA62AC088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068E48-4AD4-4FDF-ACDA-085E60B8E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 feb_PLANTILLA TITULARIZADORA.potx</Template>
  <TotalTime>40216</TotalTime>
  <Words>1612</Words>
  <Application>Microsoft Office PowerPoint</Application>
  <PresentationFormat>Panorámica</PresentationFormat>
  <Paragraphs>332</Paragraphs>
  <Slides>20</Slides>
  <Notes>2</Notes>
  <HiddenSlides>2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20</vt:i4>
      </vt:variant>
    </vt:vector>
  </HeadingPairs>
  <TitlesOfParts>
    <vt:vector size="35" baseType="lpstr">
      <vt:lpstr>Arial</vt:lpstr>
      <vt:lpstr>Arial MT</vt:lpstr>
      <vt:lpstr>Calibri</vt:lpstr>
      <vt:lpstr>Calibri Light</vt:lpstr>
      <vt:lpstr>Century Gothic</vt:lpstr>
      <vt:lpstr>Georgia</vt:lpstr>
      <vt:lpstr>Segoe UI</vt:lpstr>
      <vt:lpstr>Segoe UI Black</vt:lpstr>
      <vt:lpstr>Verdana</vt:lpstr>
      <vt:lpstr>Wingdings</vt:lpstr>
      <vt:lpstr>PRIMERO</vt:lpstr>
      <vt:lpstr>1_Diseño personalizado</vt:lpstr>
      <vt:lpstr>2_Diseño personalizado</vt:lpstr>
      <vt:lpstr>6_Diseño personalizado</vt:lpstr>
      <vt:lpstr>3_Diseño personalizado</vt:lpstr>
      <vt:lpstr>Titularizadora Colombiana Presentación Corporativa</vt:lpstr>
      <vt:lpstr>Titularizadora Colombiana</vt:lpstr>
      <vt:lpstr>Historia</vt:lpstr>
      <vt:lpstr>Esquema Titularización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Nuestras Funciones</vt:lpstr>
      <vt:lpstr>Presentación de PowerPoint</vt:lpstr>
      <vt:lpstr>Presentación de PowerPoint</vt:lpstr>
      <vt:lpstr>Presentación de PowerPoint</vt:lpstr>
      <vt:lpstr>Indicadores de nuestro vehículo inmobiliario 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David Duran Vanegas</dc:creator>
  <cp:lastModifiedBy>Mónica Patricia Padilla</cp:lastModifiedBy>
  <cp:revision>419</cp:revision>
  <dcterms:modified xsi:type="dcterms:W3CDTF">2024-01-30T18:26:36Z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0x0101090100C710434F295B444B8D4BDD7BC4E811A4</vt:lpwstr>
  </property>
</Properties>
</file>